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712" r:id="rId1"/>
  </p:sldMasterIdLst>
  <p:notesMasterIdLst>
    <p:notesMasterId r:id="rId31"/>
  </p:notesMasterIdLst>
  <p:sldIdLst>
    <p:sldId id="256" r:id="rId2"/>
    <p:sldId id="259" r:id="rId3"/>
    <p:sldId id="268" r:id="rId4"/>
    <p:sldId id="265" r:id="rId5"/>
    <p:sldId id="383" r:id="rId6"/>
    <p:sldId id="355" r:id="rId7"/>
    <p:sldId id="360" r:id="rId8"/>
    <p:sldId id="357" r:id="rId9"/>
    <p:sldId id="361" r:id="rId10"/>
    <p:sldId id="274" r:id="rId11"/>
    <p:sldId id="364" r:id="rId12"/>
    <p:sldId id="366" r:id="rId13"/>
    <p:sldId id="367" r:id="rId14"/>
    <p:sldId id="368" r:id="rId15"/>
    <p:sldId id="382" r:id="rId16"/>
    <p:sldId id="369" r:id="rId17"/>
    <p:sldId id="362" r:id="rId18"/>
    <p:sldId id="365" r:id="rId19"/>
    <p:sldId id="370" r:id="rId20"/>
    <p:sldId id="372" r:id="rId21"/>
    <p:sldId id="371" r:id="rId22"/>
    <p:sldId id="373" r:id="rId23"/>
    <p:sldId id="374" r:id="rId24"/>
    <p:sldId id="379" r:id="rId25"/>
    <p:sldId id="380" r:id="rId26"/>
    <p:sldId id="363" r:id="rId27"/>
    <p:sldId id="375" r:id="rId28"/>
    <p:sldId id="376" r:id="rId29"/>
    <p:sldId id="377" r:id="rId30"/>
  </p:sldIdLst>
  <p:sldSz cx="9144000" cy="5143500" type="screen16x9"/>
  <p:notesSz cx="6858000" cy="9144000"/>
  <p:embeddedFontLst>
    <p:embeddedFont>
      <p:font typeface="Abadi Extra Light" panose="020B0204020104020204" pitchFamily="34" charset="0"/>
      <p:regular r:id="rId32"/>
    </p:embeddedFont>
    <p:embeddedFont>
      <p:font typeface="ADLaM Display" panose="02010000000000000000" pitchFamily="2" charset="0"/>
      <p:regular r:id="rId33"/>
    </p:embeddedFont>
    <p:embeddedFont>
      <p:font typeface="Anaheim" panose="020B0604020202020204" charset="0"/>
      <p:regular r:id="rId34"/>
      <p:bold r:id="rId35"/>
    </p:embeddedFont>
    <p:embeddedFont>
      <p:font typeface="Josefin Sans" pitchFamily="2" charset="0"/>
      <p:regular r:id="rId36"/>
      <p:bold r:id="rId37"/>
      <p:italic r:id="rId38"/>
      <p:boldItalic r:id="rId39"/>
    </p:embeddedFont>
    <p:embeddedFont>
      <p:font typeface="Quicksand" panose="020B0604020202020204" charset="0"/>
      <p:regular r:id="rId40"/>
      <p:bold r:id="rId41"/>
    </p:embeddedFont>
    <p:embeddedFont>
      <p:font typeface="Roboto Condensed Light" panose="02000000000000000000" pitchFamily="2" charset="0"/>
      <p:regular r:id="rId42"/>
      <p: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9EFD"/>
    <a:srgbClr val="33CC33"/>
    <a:srgbClr val="C1C8FF"/>
    <a:srgbClr val="1128D7"/>
    <a:srgbClr val="6978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5F949B-2501-45AC-A322-BE932436F864}">
  <a:tblStyle styleId="{CD5F949B-2501-45AC-A322-BE932436F8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90073" autoAdjust="0"/>
  </p:normalViewPr>
  <p:slideViewPr>
    <p:cSldViewPr snapToGrid="0">
      <p:cViewPr varScale="1">
        <p:scale>
          <a:sx n="131" d="100"/>
          <a:sy n="131" d="100"/>
        </p:scale>
        <p:origin x="64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adhvi\OneDrive\Documents\Question%20papers\word_problems_typ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hvi\OneDrive\Documents\Question%20papers\word_problems_typ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dirty="0">
                <a:latin typeface="Abadi Extra Light" panose="020B0204020104020204" pitchFamily="34" charset="0"/>
              </a:rPr>
              <a:t>Mathematical</a:t>
            </a:r>
            <a:r>
              <a:rPr lang="en-CA" baseline="0" dirty="0">
                <a:latin typeface="Abadi Extra Light" panose="020B0204020104020204" pitchFamily="34" charset="0"/>
              </a:rPr>
              <a:t> skills in Africa for grade 6</a:t>
            </a:r>
            <a:endParaRPr lang="en-CA" dirty="0">
              <a:latin typeface="Abadi Extra Light" panose="020B0204020104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rgbClr val="FFC000"/>
            </a:solidFill>
            <a:ln>
              <a:solidFill>
                <a:schemeClr val="accent1"/>
              </a:solid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Abadi Extra Light" panose="020B0204020104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Sheet7!$A$9:$A$14</c:f>
              <c:strCache>
                <c:ptCount val="6"/>
                <c:pt idx="0">
                  <c:v>Kenya </c:v>
                </c:pt>
                <c:pt idx="1">
                  <c:v>Malawi</c:v>
                </c:pt>
                <c:pt idx="2">
                  <c:v>Mauritius</c:v>
                </c:pt>
                <c:pt idx="3">
                  <c:v>Namibia</c:v>
                </c:pt>
                <c:pt idx="4">
                  <c:v>Zambia</c:v>
                </c:pt>
                <c:pt idx="5">
                  <c:v>Zimbabwe</c:v>
                </c:pt>
              </c:strCache>
            </c:strRef>
          </c:cat>
          <c:val>
            <c:numRef>
              <c:f>Sheet7!$B$9:$B$14</c:f>
              <c:numCache>
                <c:formatCode>General</c:formatCode>
                <c:ptCount val="6"/>
                <c:pt idx="0">
                  <c:v>27.1</c:v>
                </c:pt>
                <c:pt idx="1">
                  <c:v>31.8</c:v>
                </c:pt>
                <c:pt idx="2">
                  <c:v>15.5</c:v>
                </c:pt>
                <c:pt idx="3">
                  <c:v>34</c:v>
                </c:pt>
                <c:pt idx="4">
                  <c:v>24.5</c:v>
                </c:pt>
                <c:pt idx="5">
                  <c:v>30.7</c:v>
                </c:pt>
              </c:numCache>
            </c:numRef>
          </c:val>
          <c:extLst>
            <c:ext xmlns:c16="http://schemas.microsoft.com/office/drawing/2014/chart" uri="{C3380CC4-5D6E-409C-BE32-E72D297353CC}">
              <c16:uniqueId val="{00000000-4FA3-A14B-9D9E-E21724543167}"/>
            </c:ext>
          </c:extLst>
        </c:ser>
        <c:dLbls>
          <c:dLblPos val="outEnd"/>
          <c:showLegendKey val="0"/>
          <c:showVal val="1"/>
          <c:showCatName val="0"/>
          <c:showSerName val="0"/>
          <c:showPercent val="0"/>
          <c:showBubbleSize val="0"/>
        </c:dLbls>
        <c:gapWidth val="219"/>
        <c:overlap val="-27"/>
        <c:axId val="168943167"/>
        <c:axId val="76597391"/>
      </c:barChart>
      <c:catAx>
        <c:axId val="16894316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Abadi Extra Light" panose="020B0204020104020204" pitchFamily="34" charset="0"/>
                    <a:ea typeface="+mn-ea"/>
                    <a:cs typeface="+mn-cs"/>
                  </a:defRPr>
                </a:pPr>
                <a:r>
                  <a:rPr lang="en-CA">
                    <a:latin typeface="Abadi Extra Light" panose="020B0204020104020204" pitchFamily="34" charset="0"/>
                  </a:rPr>
                  <a:t>Developing</a:t>
                </a:r>
                <a:r>
                  <a:rPr lang="en-CA" baseline="0">
                    <a:latin typeface="Abadi Extra Light" panose="020B0204020104020204" pitchFamily="34" charset="0"/>
                  </a:rPr>
                  <a:t> Countries</a:t>
                </a:r>
                <a:endParaRPr lang="en-CA">
                  <a:latin typeface="Abadi Extra Light" panose="020B0204020104020204" pitchFamily="34" charset="0"/>
                </a:endParaRPr>
              </a:p>
            </c:rich>
          </c:tx>
          <c:layout>
            <c:manualLayout>
              <c:xMode val="edge"/>
              <c:yMode val="edge"/>
              <c:x val="0.39975139202622639"/>
              <c:y val="0.9075152335815842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badi Extra Light" panose="020B0204020104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badi Extra Light" panose="020B0204020104020204" pitchFamily="34" charset="0"/>
                <a:ea typeface="+mn-ea"/>
                <a:cs typeface="+mn-cs"/>
              </a:defRPr>
            </a:pPr>
            <a:endParaRPr lang="en-US"/>
          </a:p>
        </c:txPr>
        <c:crossAx val="76597391"/>
        <c:crosses val="autoZero"/>
        <c:auto val="1"/>
        <c:lblAlgn val="ctr"/>
        <c:lblOffset val="100"/>
        <c:noMultiLvlLbl val="0"/>
      </c:catAx>
      <c:valAx>
        <c:axId val="765973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50" b="0" i="0" u="none" strike="noStrike" kern="1200" baseline="0">
                    <a:solidFill>
                      <a:schemeClr val="tx1">
                        <a:lumMod val="65000"/>
                        <a:lumOff val="35000"/>
                      </a:schemeClr>
                    </a:solidFill>
                    <a:latin typeface="Abadi Extra Light" panose="020B0204020104020204" pitchFamily="34" charset="0"/>
                    <a:ea typeface="+mn-ea"/>
                    <a:cs typeface="+mn-cs"/>
                  </a:defRPr>
                </a:pPr>
                <a:r>
                  <a:rPr lang="en-CA" sz="1050">
                    <a:latin typeface="Abadi Extra Light" panose="020B0204020104020204" pitchFamily="34" charset="0"/>
                  </a:rPr>
                  <a:t>Students</a:t>
                </a:r>
                <a:r>
                  <a:rPr lang="en-CA" sz="1050" baseline="0">
                    <a:latin typeface="Abadi Extra Light" panose="020B0204020104020204" pitchFamily="34" charset="0"/>
                  </a:rPr>
                  <a:t> reaching proficiency levels (%)</a:t>
                </a:r>
                <a:endParaRPr lang="en-CA" sz="1050">
                  <a:latin typeface="Abadi Extra Light" panose="020B0204020104020204" pitchFamily="34" charset="0"/>
                </a:endParaRPr>
              </a:p>
            </c:rich>
          </c:tx>
          <c:layout>
            <c:manualLayout>
              <c:xMode val="edge"/>
              <c:yMode val="edge"/>
              <c:x val="2.704222569015699E-2"/>
              <c:y val="0.19231115105304963"/>
            </c:manualLayout>
          </c:layout>
          <c:overlay val="0"/>
          <c:spPr>
            <a:noFill/>
            <a:ln>
              <a:noFill/>
            </a:ln>
            <a:effectLst/>
          </c:spPr>
          <c:txPr>
            <a:bodyPr rot="-5400000" spcFirstLastPara="1" vertOverflow="ellipsis" vert="horz" wrap="square" anchor="ctr" anchorCtr="1"/>
            <a:lstStyle/>
            <a:p>
              <a:pPr>
                <a:defRPr sz="1050" b="0" i="0" u="none" strike="noStrike" kern="1200" baseline="0">
                  <a:solidFill>
                    <a:schemeClr val="tx1">
                      <a:lumMod val="65000"/>
                      <a:lumOff val="35000"/>
                    </a:schemeClr>
                  </a:solidFill>
                  <a:latin typeface="Abadi Extra Light" panose="020B0204020104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Abadi Extra Light" panose="020B0204020104020204" pitchFamily="34" charset="0"/>
                <a:ea typeface="+mn-ea"/>
                <a:cs typeface="+mn-cs"/>
              </a:defRPr>
            </a:pPr>
            <a:endParaRPr lang="en-US"/>
          </a:p>
        </c:txPr>
        <c:crossAx val="168943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CA" sz="1400" b="0" i="0" u="none" strike="noStrike" kern="1200" cap="all" spc="0" baseline="0" dirty="0">
                <a:solidFill>
                  <a:srgbClr val="01083A">
                    <a:lumMod val="65000"/>
                    <a:lumOff val="35000"/>
                  </a:srgbClr>
                </a:solidFill>
                <a:latin typeface="+mn-lt"/>
                <a:ea typeface="+mn-ea"/>
                <a:cs typeface="+mn-cs"/>
              </a:defRPr>
            </a:pPr>
            <a:r>
              <a:rPr lang="en-CA" sz="1200" b="0" i="0" u="none" strike="noStrike" kern="1200" spc="0" baseline="0" dirty="0">
                <a:solidFill>
                  <a:srgbClr val="01083A">
                    <a:lumMod val="65000"/>
                    <a:lumOff val="35000"/>
                  </a:srgbClr>
                </a:solidFill>
                <a:latin typeface="Abadi Extra Light" panose="020B0204020104020204" pitchFamily="34" charset="0"/>
                <a:ea typeface="+mn-ea"/>
                <a:cs typeface="+mn-cs"/>
              </a:rPr>
              <a:t>mathematical skills for grade 4 in USA (2022)</a:t>
            </a:r>
          </a:p>
        </c:rich>
      </c:tx>
      <c:layout>
        <c:manualLayout>
          <c:xMode val="edge"/>
          <c:yMode val="edge"/>
          <c:x val="0.13564566929133859"/>
          <c:y val="2.7777777777777776E-2"/>
        </c:manualLayout>
      </c:layout>
      <c:overlay val="0"/>
      <c:spPr>
        <a:noFill/>
        <a:ln>
          <a:noFill/>
        </a:ln>
        <a:effectLst/>
      </c:spPr>
      <c:txPr>
        <a:bodyPr rot="0" spcFirstLastPara="1" vertOverflow="ellipsis" vert="horz" wrap="square" anchor="ctr" anchorCtr="1"/>
        <a:lstStyle/>
        <a:p>
          <a:pPr>
            <a:defRPr lang="en-CA" sz="1400" b="0" i="0" u="none" strike="noStrike" kern="1200" cap="all" spc="0" baseline="0" dirty="0">
              <a:solidFill>
                <a:srgbClr val="01083A">
                  <a:lumMod val="65000"/>
                  <a:lumOff val="35000"/>
                </a:srgb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61D5-4BB1-8DD1-CB6B47650B7C}"/>
              </c:ext>
            </c:extLst>
          </c:dPt>
          <c:dPt>
            <c:idx val="1"/>
            <c:bubble3D val="0"/>
            <c:spPr>
              <a:solidFill>
                <a:srgbClr val="FF000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61D5-4BB1-8DD1-CB6B47650B7C}"/>
              </c:ext>
            </c:extLst>
          </c:dPt>
          <c:dPt>
            <c:idx val="2"/>
            <c:bubble3D val="0"/>
            <c:spPr>
              <a:solidFill>
                <a:srgbClr val="FFC00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61D5-4BB1-8DD1-CB6B47650B7C}"/>
              </c:ext>
            </c:extLst>
          </c:dPt>
          <c:dPt>
            <c:idx val="3"/>
            <c:bubble3D val="0"/>
            <c:spPr>
              <a:solidFill>
                <a:srgbClr val="92D05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61D5-4BB1-8DD1-CB6B47650B7C}"/>
              </c:ext>
            </c:extLst>
          </c:dPt>
          <c:dPt>
            <c:idx val="4"/>
            <c:bubble3D val="0"/>
            <c:spPr>
              <a:solidFill>
                <a:srgbClr val="00B05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61D5-4BB1-8DD1-CB6B47650B7C}"/>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002060"/>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1-61D5-4BB1-8DD1-CB6B47650B7C}"/>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002060"/>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3-61D5-4BB1-8DD1-CB6B47650B7C}"/>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002060"/>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5-61D5-4BB1-8DD1-CB6B47650B7C}"/>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002060"/>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7-61D5-4BB1-8DD1-CB6B47650B7C}"/>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00206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1D5-4BB1-8DD1-CB6B47650B7C}"/>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002060"/>
                    </a:solidFill>
                    <a:latin typeface="+mn-lt"/>
                    <a:ea typeface="+mn-ea"/>
                    <a:cs typeface="+mn-cs"/>
                  </a:defRPr>
                </a:pPr>
                <a:endParaRPr lang="en-US"/>
              </a:p>
            </c:txPr>
            <c:dLblPos val="outEnd"/>
            <c:showLegendKey val="0"/>
            <c:showVal val="1"/>
            <c:showCatName val="1"/>
            <c:showSerName val="0"/>
            <c:showPercent val="0"/>
            <c:showBubbleSize val="0"/>
            <c:showLeaderLines val="0"/>
            <c:extLst>
              <c:ext xmlns:c15="http://schemas.microsoft.com/office/drawing/2012/chart" uri="{CE6537A1-D6FC-4f65-9D91-7224C49458BB}"/>
            </c:extLst>
          </c:dLbls>
          <c:cat>
            <c:strRef>
              <c:f>Sheet8!$A$31:$A$35</c:f>
              <c:strCache>
                <c:ptCount val="5"/>
                <c:pt idx="0">
                  <c:v>Percent</c:v>
                </c:pt>
                <c:pt idx="1">
                  <c:v>Below Basic</c:v>
                </c:pt>
                <c:pt idx="2">
                  <c:v>Basic</c:v>
                </c:pt>
                <c:pt idx="3">
                  <c:v>Proficient</c:v>
                </c:pt>
                <c:pt idx="4">
                  <c:v>Advanced</c:v>
                </c:pt>
              </c:strCache>
            </c:strRef>
          </c:cat>
          <c:val>
            <c:numRef>
              <c:f>Sheet8!$B$31:$B$35</c:f>
              <c:numCache>
                <c:formatCode>0%</c:formatCode>
                <c:ptCount val="5"/>
                <c:pt idx="1">
                  <c:v>0.25</c:v>
                </c:pt>
                <c:pt idx="2">
                  <c:v>0.39</c:v>
                </c:pt>
                <c:pt idx="3">
                  <c:v>0.28999999999999998</c:v>
                </c:pt>
                <c:pt idx="4">
                  <c:v>0.08</c:v>
                </c:pt>
              </c:numCache>
            </c:numRef>
          </c:val>
          <c:extLst>
            <c:ext xmlns:c16="http://schemas.microsoft.com/office/drawing/2014/chart" uri="{C3380CC4-5D6E-409C-BE32-E72D297353CC}">
              <c16:uniqueId val="{0000000A-61D5-4BB1-8DD1-CB6B47650B7C}"/>
            </c:ext>
          </c:extLst>
        </c:ser>
        <c:dLbls>
          <c:dLblPos val="outEnd"/>
          <c:showLegendKey val="0"/>
          <c:showVal val="1"/>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b6c1c3b07f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b6c1c3b07f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00877769e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00877769e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14b021fbc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14b021fbc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747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14b021fbc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14b021fbc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4727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14b021fbc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14b021fbc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1795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14b021fbc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14b021fbc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047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13806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14b021fbc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14b021fbc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1867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00877769e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00877769e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1281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14b021fbc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14b021fbc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184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14b021fbc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14b021fbc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810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0a7a3bfdf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0a7a3bfdf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14b021fbc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14b021fbc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530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14b021fbc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14b021fbc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453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14b021fbc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14b021fbc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3365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14b021fbc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14b021fbc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696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14b021fbc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14b021fbc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986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14b021fbc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14b021fbc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406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00877769e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00877769e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536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14b021fbc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14b021fbc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113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14b021fbc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14b021fbc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438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14b021fbc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14b021fbc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200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b6c1c3b23d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b6c1c3b23d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14b021fbc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14b021fbc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2FFD74C4-6130-DA65-5CBB-9147CBCE7D2E}"/>
            </a:ext>
          </a:extLst>
        </p:cNvPr>
        <p:cNvGrpSpPr/>
        <p:nvPr/>
      </p:nvGrpSpPr>
      <p:grpSpPr>
        <a:xfrm>
          <a:off x="0" y="0"/>
          <a:ext cx="0" cy="0"/>
          <a:chOff x="0" y="0"/>
          <a:chExt cx="0" cy="0"/>
        </a:xfrm>
      </p:grpSpPr>
      <p:sp>
        <p:nvSpPr>
          <p:cNvPr id="650" name="Google Shape;650;g1614b021fbc_2_29:notes">
            <a:extLst>
              <a:ext uri="{FF2B5EF4-FFF2-40B4-BE49-F238E27FC236}">
                <a16:creationId xmlns:a16="http://schemas.microsoft.com/office/drawing/2014/main" id="{AF2F5EA1-6965-BA6E-AAAD-22812549CF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14b021fbc_2_29:notes">
            <a:extLst>
              <a:ext uri="{FF2B5EF4-FFF2-40B4-BE49-F238E27FC236}">
                <a16:creationId xmlns:a16="http://schemas.microsoft.com/office/drawing/2014/main" id="{7E2EBDD4-6C05-1682-8768-7A2BAB4F9C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5816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b6c1c3b23d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b6c1c3b23d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162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14b021fbc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14b021fbc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7797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b6c1c3b23d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b6c1c3b23d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78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14b021fbc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14b021fbc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4031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0" name="Google Shape;10;p2"/>
          <p:cNvGrpSpPr/>
          <p:nvPr/>
        </p:nvGrpSpPr>
        <p:grpSpPr>
          <a:xfrm>
            <a:off x="0" y="-11"/>
            <a:ext cx="9144003" cy="5143511"/>
            <a:chOff x="0" y="-11"/>
            <a:chExt cx="9144003" cy="5143511"/>
          </a:xfrm>
        </p:grpSpPr>
        <p:pic>
          <p:nvPicPr>
            <p:cNvPr id="11" name="Google Shape;11;p2"/>
            <p:cNvPicPr preferRelativeResize="0"/>
            <p:nvPr/>
          </p:nvPicPr>
          <p:blipFill>
            <a:blip r:embed="rId3">
              <a:alphaModFix amt="40000"/>
            </a:blip>
            <a:stretch>
              <a:fillRect/>
            </a:stretch>
          </p:blipFill>
          <p:spPr>
            <a:xfrm>
              <a:off x="0" y="-11"/>
              <a:ext cx="9144003" cy="2397622"/>
            </a:xfrm>
            <a:prstGeom prst="rect">
              <a:avLst/>
            </a:prstGeom>
            <a:noFill/>
            <a:ln>
              <a:noFill/>
            </a:ln>
          </p:spPr>
        </p:pic>
        <p:pic>
          <p:nvPicPr>
            <p:cNvPr id="12" name="Google Shape;12;p2"/>
            <p:cNvPicPr preferRelativeResize="0"/>
            <p:nvPr/>
          </p:nvPicPr>
          <p:blipFill>
            <a:blip r:embed="rId4">
              <a:alphaModFix amt="48000"/>
            </a:blip>
            <a:stretch>
              <a:fillRect/>
            </a:stretch>
          </p:blipFill>
          <p:spPr>
            <a:xfrm>
              <a:off x="8" y="0"/>
              <a:ext cx="7717135" cy="5143501"/>
            </a:xfrm>
            <a:prstGeom prst="rect">
              <a:avLst/>
            </a:prstGeom>
            <a:noFill/>
            <a:ln>
              <a:noFill/>
            </a:ln>
          </p:spPr>
        </p:pic>
      </p:grpSp>
      <p:sp>
        <p:nvSpPr>
          <p:cNvPr id="13" name="Google Shape;13;p2"/>
          <p:cNvSpPr txBox="1">
            <a:spLocks noGrp="1"/>
          </p:cNvSpPr>
          <p:nvPr>
            <p:ph type="ctrTitle"/>
          </p:nvPr>
        </p:nvSpPr>
        <p:spPr>
          <a:xfrm>
            <a:off x="1669825" y="1238850"/>
            <a:ext cx="5804400" cy="18819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2392500" y="3504354"/>
            <a:ext cx="4359000" cy="40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6_1">
    <p:bg>
      <p:bgPr>
        <a:solidFill>
          <a:schemeClr val="accent1"/>
        </a:solidFill>
        <a:effectLst/>
      </p:bgPr>
    </p:bg>
    <p:spTree>
      <p:nvGrpSpPr>
        <p:cNvPr id="1" name="Shape 511"/>
        <p:cNvGrpSpPr/>
        <p:nvPr/>
      </p:nvGrpSpPr>
      <p:grpSpPr>
        <a:xfrm>
          <a:off x="0" y="0"/>
          <a:ext cx="0" cy="0"/>
          <a:chOff x="0" y="0"/>
          <a:chExt cx="0" cy="0"/>
        </a:xfrm>
      </p:grpSpPr>
      <p:pic>
        <p:nvPicPr>
          <p:cNvPr id="512" name="Google Shape;512;p6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513" name="Google Shape;513;p61"/>
          <p:cNvPicPr preferRelativeResize="0"/>
          <p:nvPr/>
        </p:nvPicPr>
        <p:blipFill>
          <a:blip r:embed="rId3">
            <a:alphaModFix amt="16000"/>
          </a:blip>
          <a:stretch>
            <a:fillRect/>
          </a:stretch>
        </p:blipFill>
        <p:spPr>
          <a:xfrm rot="10800000" flipH="1">
            <a:off x="0" y="2027045"/>
            <a:ext cx="9144003" cy="311646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7">
    <p:bg>
      <p:bgPr>
        <a:solidFill>
          <a:schemeClr val="lt2"/>
        </a:solidFill>
        <a:effectLst/>
      </p:bgPr>
    </p:bg>
    <p:spTree>
      <p:nvGrpSpPr>
        <p:cNvPr id="1" name="Shape 514"/>
        <p:cNvGrpSpPr/>
        <p:nvPr/>
      </p:nvGrpSpPr>
      <p:grpSpPr>
        <a:xfrm>
          <a:off x="0" y="0"/>
          <a:ext cx="0" cy="0"/>
          <a:chOff x="0" y="0"/>
          <a:chExt cx="0" cy="0"/>
        </a:xfrm>
      </p:grpSpPr>
      <p:pic>
        <p:nvPicPr>
          <p:cNvPr id="515" name="Google Shape;515;p62"/>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516" name="Google Shape;516;p62"/>
          <p:cNvGrpSpPr/>
          <p:nvPr/>
        </p:nvGrpSpPr>
        <p:grpSpPr>
          <a:xfrm>
            <a:off x="-1078051" y="-828301"/>
            <a:ext cx="10800649" cy="6495486"/>
            <a:chOff x="-1078051" y="-828301"/>
            <a:chExt cx="10800649" cy="6495486"/>
          </a:xfrm>
        </p:grpSpPr>
        <p:pic>
          <p:nvPicPr>
            <p:cNvPr id="517" name="Google Shape;517;p62"/>
            <p:cNvPicPr preferRelativeResize="0"/>
            <p:nvPr/>
          </p:nvPicPr>
          <p:blipFill>
            <a:blip r:embed="rId3">
              <a:alphaModFix amt="35000"/>
            </a:blip>
            <a:stretch>
              <a:fillRect/>
            </a:stretch>
          </p:blipFill>
          <p:spPr>
            <a:xfrm rot="4499998">
              <a:off x="517536" y="-1566832"/>
              <a:ext cx="2446178" cy="5180760"/>
            </a:xfrm>
            <a:prstGeom prst="rect">
              <a:avLst/>
            </a:prstGeom>
            <a:noFill/>
            <a:ln>
              <a:noFill/>
            </a:ln>
          </p:spPr>
        </p:pic>
        <p:pic>
          <p:nvPicPr>
            <p:cNvPr id="518" name="Google Shape;518;p62"/>
            <p:cNvPicPr preferRelativeResize="0"/>
            <p:nvPr/>
          </p:nvPicPr>
          <p:blipFill>
            <a:blip r:embed="rId4">
              <a:alphaModFix amt="38000"/>
            </a:blip>
            <a:stretch>
              <a:fillRect/>
            </a:stretch>
          </p:blipFill>
          <p:spPr>
            <a:xfrm rot="4932521">
              <a:off x="7662897" y="3595450"/>
              <a:ext cx="1859885" cy="2026087"/>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7" name="Google Shape;17;p3"/>
          <p:cNvPicPr preferRelativeResize="0"/>
          <p:nvPr/>
        </p:nvPicPr>
        <p:blipFill>
          <a:blip r:embed="rId3">
            <a:alphaModFix amt="30000"/>
          </a:blip>
          <a:stretch>
            <a:fillRect/>
          </a:stretch>
        </p:blipFill>
        <p:spPr>
          <a:xfrm>
            <a:off x="0" y="-431300"/>
            <a:ext cx="9144003" cy="6098975"/>
          </a:xfrm>
          <a:prstGeom prst="rect">
            <a:avLst/>
          </a:prstGeom>
          <a:noFill/>
          <a:ln>
            <a:noFill/>
          </a:ln>
        </p:spPr>
      </p:pic>
      <p:sp>
        <p:nvSpPr>
          <p:cNvPr id="18" name="Google Shape;18;p3"/>
          <p:cNvSpPr txBox="1">
            <a:spLocks noGrp="1"/>
          </p:cNvSpPr>
          <p:nvPr>
            <p:ph type="title"/>
          </p:nvPr>
        </p:nvSpPr>
        <p:spPr>
          <a:xfrm>
            <a:off x="3187850" y="2102909"/>
            <a:ext cx="2768400" cy="111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3187800" y="929450"/>
            <a:ext cx="2768400" cy="10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3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3187850" y="3475316"/>
            <a:ext cx="2768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9"/>
        <p:cNvGrpSpPr/>
        <p:nvPr/>
      </p:nvGrpSpPr>
      <p:grpSpPr>
        <a:xfrm>
          <a:off x="0" y="0"/>
          <a:ext cx="0" cy="0"/>
          <a:chOff x="0" y="0"/>
          <a:chExt cx="0" cy="0"/>
        </a:xfrm>
      </p:grpSpPr>
      <p:pic>
        <p:nvPicPr>
          <p:cNvPr id="70" name="Google Shape;70;p13"/>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71" name="Google Shape;71;p13"/>
          <p:cNvGrpSpPr/>
          <p:nvPr/>
        </p:nvGrpSpPr>
        <p:grpSpPr>
          <a:xfrm>
            <a:off x="-891002" y="-1228775"/>
            <a:ext cx="10578908" cy="2929874"/>
            <a:chOff x="-891002" y="-1228775"/>
            <a:chExt cx="10578908" cy="2929874"/>
          </a:xfrm>
        </p:grpSpPr>
        <p:pic>
          <p:nvPicPr>
            <p:cNvPr id="72" name="Google Shape;72;p13"/>
            <p:cNvPicPr preferRelativeResize="0"/>
            <p:nvPr/>
          </p:nvPicPr>
          <p:blipFill>
            <a:blip r:embed="rId3">
              <a:alphaModFix amt="37000"/>
            </a:blip>
            <a:stretch>
              <a:fillRect/>
            </a:stretch>
          </p:blipFill>
          <p:spPr>
            <a:xfrm>
              <a:off x="-891002" y="-1228775"/>
              <a:ext cx="2881223" cy="2929874"/>
            </a:xfrm>
            <a:prstGeom prst="rect">
              <a:avLst/>
            </a:prstGeom>
            <a:noFill/>
            <a:ln>
              <a:noFill/>
            </a:ln>
          </p:spPr>
        </p:pic>
        <p:pic>
          <p:nvPicPr>
            <p:cNvPr id="73" name="Google Shape;73;p13"/>
            <p:cNvPicPr preferRelativeResize="0"/>
            <p:nvPr/>
          </p:nvPicPr>
          <p:blipFill>
            <a:blip r:embed="rId4">
              <a:alphaModFix amt="31000"/>
            </a:blip>
            <a:stretch>
              <a:fillRect/>
            </a:stretch>
          </p:blipFill>
          <p:spPr>
            <a:xfrm rot="4408896">
              <a:off x="7465724" y="-1122075"/>
              <a:ext cx="1486300" cy="2644623"/>
            </a:xfrm>
            <a:prstGeom prst="rect">
              <a:avLst/>
            </a:prstGeom>
            <a:noFill/>
            <a:ln>
              <a:noFill/>
            </a:ln>
          </p:spPr>
        </p:pic>
      </p:grpSp>
      <p:sp>
        <p:nvSpPr>
          <p:cNvPr id="74" name="Google Shape;74;p13"/>
          <p:cNvSpPr txBox="1">
            <a:spLocks noGrp="1"/>
          </p:cNvSpPr>
          <p:nvPr>
            <p:ph type="title"/>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 name="Google Shape;75;p13"/>
          <p:cNvSpPr txBox="1">
            <a:spLocks noGrp="1"/>
          </p:cNvSpPr>
          <p:nvPr>
            <p:ph type="title" idx="2"/>
          </p:nvPr>
        </p:nvSpPr>
        <p:spPr>
          <a:xfrm>
            <a:off x="7200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3"/>
          <p:cNvSpPr txBox="1">
            <a:spLocks noGrp="1"/>
          </p:cNvSpPr>
          <p:nvPr>
            <p:ph type="title" idx="3" hasCustomPrompt="1"/>
          </p:nvPr>
        </p:nvSpPr>
        <p:spPr>
          <a:xfrm>
            <a:off x="12505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1"/>
          </p:nvPr>
        </p:nvSpPr>
        <p:spPr>
          <a:xfrm>
            <a:off x="7200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4"/>
          </p:nvPr>
        </p:nvSpPr>
        <p:spPr>
          <a:xfrm>
            <a:off x="34038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3"/>
          <p:cNvSpPr txBox="1">
            <a:spLocks noGrp="1"/>
          </p:cNvSpPr>
          <p:nvPr>
            <p:ph type="title" idx="5" hasCustomPrompt="1"/>
          </p:nvPr>
        </p:nvSpPr>
        <p:spPr>
          <a:xfrm>
            <a:off x="39343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6"/>
          </p:nvPr>
        </p:nvSpPr>
        <p:spPr>
          <a:xfrm>
            <a:off x="34038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txBox="1">
            <a:spLocks noGrp="1"/>
          </p:cNvSpPr>
          <p:nvPr>
            <p:ph type="title" idx="7"/>
          </p:nvPr>
        </p:nvSpPr>
        <p:spPr>
          <a:xfrm>
            <a:off x="60876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13"/>
          <p:cNvSpPr txBox="1">
            <a:spLocks noGrp="1"/>
          </p:cNvSpPr>
          <p:nvPr>
            <p:ph type="title" idx="8" hasCustomPrompt="1"/>
          </p:nvPr>
        </p:nvSpPr>
        <p:spPr>
          <a:xfrm>
            <a:off x="66181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9"/>
          </p:nvPr>
        </p:nvSpPr>
        <p:spPr>
          <a:xfrm>
            <a:off x="60876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3"/>
          <p:cNvSpPr txBox="1">
            <a:spLocks noGrp="1"/>
          </p:cNvSpPr>
          <p:nvPr>
            <p:ph type="title" idx="13"/>
          </p:nvPr>
        </p:nvSpPr>
        <p:spPr>
          <a:xfrm>
            <a:off x="7200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5" name="Google Shape;85;p13"/>
          <p:cNvSpPr txBox="1">
            <a:spLocks noGrp="1"/>
          </p:cNvSpPr>
          <p:nvPr>
            <p:ph type="title" idx="14" hasCustomPrompt="1"/>
          </p:nvPr>
        </p:nvSpPr>
        <p:spPr>
          <a:xfrm>
            <a:off x="12505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15"/>
          </p:nvPr>
        </p:nvSpPr>
        <p:spPr>
          <a:xfrm>
            <a:off x="7200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3"/>
          <p:cNvSpPr txBox="1">
            <a:spLocks noGrp="1"/>
          </p:cNvSpPr>
          <p:nvPr>
            <p:ph type="title" idx="16"/>
          </p:nvPr>
        </p:nvSpPr>
        <p:spPr>
          <a:xfrm>
            <a:off x="34038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8" name="Google Shape;88;p13"/>
          <p:cNvSpPr txBox="1">
            <a:spLocks noGrp="1"/>
          </p:cNvSpPr>
          <p:nvPr>
            <p:ph type="title" idx="17" hasCustomPrompt="1"/>
          </p:nvPr>
        </p:nvSpPr>
        <p:spPr>
          <a:xfrm>
            <a:off x="39343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18"/>
          </p:nvPr>
        </p:nvSpPr>
        <p:spPr>
          <a:xfrm>
            <a:off x="34038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3"/>
          <p:cNvSpPr txBox="1">
            <a:spLocks noGrp="1"/>
          </p:cNvSpPr>
          <p:nvPr>
            <p:ph type="title" idx="19"/>
          </p:nvPr>
        </p:nvSpPr>
        <p:spPr>
          <a:xfrm>
            <a:off x="60876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3"/>
          <p:cNvSpPr txBox="1">
            <a:spLocks noGrp="1"/>
          </p:cNvSpPr>
          <p:nvPr>
            <p:ph type="title" idx="20" hasCustomPrompt="1"/>
          </p:nvPr>
        </p:nvSpPr>
        <p:spPr>
          <a:xfrm>
            <a:off x="66181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21"/>
          </p:nvPr>
        </p:nvSpPr>
        <p:spPr>
          <a:xfrm>
            <a:off x="60876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4">
  <p:cSld name="SECTION_TITLE_AND_DESCRIPTION_1">
    <p:spTree>
      <p:nvGrpSpPr>
        <p:cNvPr id="1" name="Shape 126"/>
        <p:cNvGrpSpPr/>
        <p:nvPr/>
      </p:nvGrpSpPr>
      <p:grpSpPr>
        <a:xfrm>
          <a:off x="0" y="0"/>
          <a:ext cx="0" cy="0"/>
          <a:chOff x="0" y="0"/>
          <a:chExt cx="0" cy="0"/>
        </a:xfrm>
      </p:grpSpPr>
      <p:pic>
        <p:nvPicPr>
          <p:cNvPr id="127" name="Google Shape;127;p16"/>
          <p:cNvPicPr preferRelativeResize="0"/>
          <p:nvPr/>
        </p:nvPicPr>
        <p:blipFill>
          <a:blip r:embed="rId2">
            <a:alphaModFix amt="57000"/>
          </a:blip>
          <a:stretch>
            <a:fillRect/>
          </a:stretch>
        </p:blipFill>
        <p:spPr>
          <a:xfrm rot="10800000">
            <a:off x="2" y="-939100"/>
            <a:ext cx="9144000" cy="5143500"/>
          </a:xfrm>
          <a:prstGeom prst="rect">
            <a:avLst/>
          </a:prstGeom>
          <a:noFill/>
          <a:ln>
            <a:noFill/>
          </a:ln>
        </p:spPr>
      </p:pic>
      <p:pic>
        <p:nvPicPr>
          <p:cNvPr id="128" name="Google Shape;128;p16"/>
          <p:cNvPicPr preferRelativeResize="0"/>
          <p:nvPr/>
        </p:nvPicPr>
        <p:blipFill>
          <a:blip r:embed="rId3">
            <a:alphaModFix amt="30000"/>
          </a:blip>
          <a:stretch>
            <a:fillRect/>
          </a:stretch>
        </p:blipFill>
        <p:spPr>
          <a:xfrm rot="10800000">
            <a:off x="0" y="-947289"/>
            <a:ext cx="9144003" cy="6098978"/>
          </a:xfrm>
          <a:prstGeom prst="rect">
            <a:avLst/>
          </a:prstGeom>
          <a:noFill/>
          <a:ln>
            <a:noFill/>
          </a:ln>
        </p:spPr>
      </p:pic>
      <p:sp>
        <p:nvSpPr>
          <p:cNvPr id="129" name="Google Shape;129;p16"/>
          <p:cNvSpPr txBox="1">
            <a:spLocks noGrp="1"/>
          </p:cNvSpPr>
          <p:nvPr>
            <p:ph type="title"/>
          </p:nvPr>
        </p:nvSpPr>
        <p:spPr>
          <a:xfrm flipH="1">
            <a:off x="2132450" y="1482875"/>
            <a:ext cx="4978500" cy="68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0" name="Google Shape;130;p16"/>
          <p:cNvSpPr txBox="1">
            <a:spLocks noGrp="1"/>
          </p:cNvSpPr>
          <p:nvPr>
            <p:ph type="subTitle" idx="1"/>
          </p:nvPr>
        </p:nvSpPr>
        <p:spPr>
          <a:xfrm flipH="1">
            <a:off x="2132450" y="2389840"/>
            <a:ext cx="4978500" cy="12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163"/>
        <p:cNvGrpSpPr/>
        <p:nvPr/>
      </p:nvGrpSpPr>
      <p:grpSpPr>
        <a:xfrm>
          <a:off x="0" y="0"/>
          <a:ext cx="0" cy="0"/>
          <a:chOff x="0" y="0"/>
          <a:chExt cx="0" cy="0"/>
        </a:xfrm>
      </p:grpSpPr>
      <p:pic>
        <p:nvPicPr>
          <p:cNvPr id="164" name="Google Shape;164;p23"/>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65" name="Google Shape;165;p23"/>
          <p:cNvSpPr txBox="1">
            <a:spLocks noGrp="1"/>
          </p:cNvSpPr>
          <p:nvPr>
            <p:ph type="title"/>
          </p:nvPr>
        </p:nvSpPr>
        <p:spPr>
          <a:xfrm>
            <a:off x="4237673" y="1775425"/>
            <a:ext cx="2768400" cy="1117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6" name="Google Shape;166;p23"/>
          <p:cNvSpPr txBox="1">
            <a:spLocks noGrp="1"/>
          </p:cNvSpPr>
          <p:nvPr>
            <p:ph type="title" idx="2" hasCustomPrompt="1"/>
          </p:nvPr>
        </p:nvSpPr>
        <p:spPr>
          <a:xfrm>
            <a:off x="2474011" y="1592863"/>
            <a:ext cx="2112300" cy="1413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7" name="Google Shape;167;p23"/>
          <p:cNvSpPr txBox="1">
            <a:spLocks noGrp="1"/>
          </p:cNvSpPr>
          <p:nvPr>
            <p:ph type="subTitle" idx="1"/>
          </p:nvPr>
        </p:nvSpPr>
        <p:spPr>
          <a:xfrm>
            <a:off x="4237673" y="3149536"/>
            <a:ext cx="27684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68" name="Google Shape;168;p23"/>
          <p:cNvPicPr preferRelativeResize="0"/>
          <p:nvPr/>
        </p:nvPicPr>
        <p:blipFill>
          <a:blip r:embed="rId3">
            <a:alphaModFix amt="30000"/>
          </a:blip>
          <a:stretch>
            <a:fillRect/>
          </a:stretch>
        </p:blipFill>
        <p:spPr>
          <a:xfrm>
            <a:off x="0" y="-5"/>
            <a:ext cx="9144003" cy="3116462"/>
          </a:xfrm>
          <a:prstGeom prst="rect">
            <a:avLst/>
          </a:prstGeom>
          <a:noFill/>
          <a:ln>
            <a:noFill/>
          </a:ln>
        </p:spPr>
      </p:pic>
      <p:pic>
        <p:nvPicPr>
          <p:cNvPr id="169" name="Google Shape;169;p23"/>
          <p:cNvPicPr preferRelativeResize="0"/>
          <p:nvPr/>
        </p:nvPicPr>
        <p:blipFill>
          <a:blip r:embed="rId4">
            <a:alphaModFix amt="49000"/>
          </a:blip>
          <a:stretch>
            <a:fillRect/>
          </a:stretch>
        </p:blipFill>
        <p:spPr>
          <a:xfrm rot="5400000" flipH="1">
            <a:off x="6321149" y="2509026"/>
            <a:ext cx="2028050" cy="429514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228"/>
        <p:cNvGrpSpPr/>
        <p:nvPr/>
      </p:nvGrpSpPr>
      <p:grpSpPr>
        <a:xfrm>
          <a:off x="0" y="0"/>
          <a:ext cx="0" cy="0"/>
          <a:chOff x="0" y="0"/>
          <a:chExt cx="0" cy="0"/>
        </a:xfrm>
      </p:grpSpPr>
      <p:pic>
        <p:nvPicPr>
          <p:cNvPr id="229" name="Google Shape;229;p33"/>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230" name="Google Shape;230;p33"/>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1" name="Google Shape;231;p33"/>
          <p:cNvSpPr txBox="1">
            <a:spLocks noGrp="1"/>
          </p:cNvSpPr>
          <p:nvPr>
            <p:ph type="subTitle" idx="1"/>
          </p:nvPr>
        </p:nvSpPr>
        <p:spPr>
          <a:xfrm>
            <a:off x="715100" y="1175650"/>
            <a:ext cx="4004700" cy="3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Char char="○"/>
              <a:defRPr>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a:endParaRPr/>
          </a:p>
        </p:txBody>
      </p:sp>
      <p:sp>
        <p:nvSpPr>
          <p:cNvPr id="232" name="Google Shape;232;p33"/>
          <p:cNvSpPr txBox="1">
            <a:spLocks noGrp="1"/>
          </p:cNvSpPr>
          <p:nvPr>
            <p:ph type="subTitle" idx="2"/>
          </p:nvPr>
        </p:nvSpPr>
        <p:spPr>
          <a:xfrm>
            <a:off x="4994900" y="1175650"/>
            <a:ext cx="3429000" cy="3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defRPr>
            </a:lvl1pPr>
            <a:lvl2pPr lvl="1" rtl="0">
              <a:lnSpc>
                <a:spcPct val="100000"/>
              </a:lnSpc>
              <a:spcBef>
                <a:spcPts val="10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pic>
        <p:nvPicPr>
          <p:cNvPr id="233" name="Google Shape;233;p33"/>
          <p:cNvPicPr preferRelativeResize="0"/>
          <p:nvPr/>
        </p:nvPicPr>
        <p:blipFill>
          <a:blip r:embed="rId3">
            <a:alphaModFix amt="35000"/>
          </a:blip>
          <a:stretch>
            <a:fillRect/>
          </a:stretch>
        </p:blipFill>
        <p:spPr>
          <a:xfrm rot="5400000" flipH="1">
            <a:off x="6321149" y="2509026"/>
            <a:ext cx="2028050" cy="429514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04"/>
        <p:cNvGrpSpPr/>
        <p:nvPr/>
      </p:nvGrpSpPr>
      <p:grpSpPr>
        <a:xfrm>
          <a:off x="0" y="0"/>
          <a:ext cx="0" cy="0"/>
          <a:chOff x="0" y="0"/>
          <a:chExt cx="0" cy="0"/>
        </a:xfrm>
      </p:grpSpPr>
      <p:pic>
        <p:nvPicPr>
          <p:cNvPr id="505" name="Google Shape;505;p59"/>
          <p:cNvPicPr preferRelativeResize="0"/>
          <p:nvPr/>
        </p:nvPicPr>
        <p:blipFill>
          <a:blip r:embed="rId2">
            <a:alphaModFix amt="57000"/>
          </a:blip>
          <a:stretch>
            <a:fillRect/>
          </a:stretch>
        </p:blipFill>
        <p:spPr>
          <a:xfrm>
            <a:off x="0" y="0"/>
            <a:ext cx="9144000"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6">
    <p:spTree>
      <p:nvGrpSpPr>
        <p:cNvPr id="1" name="Shape 506"/>
        <p:cNvGrpSpPr/>
        <p:nvPr/>
      </p:nvGrpSpPr>
      <p:grpSpPr>
        <a:xfrm>
          <a:off x="0" y="0"/>
          <a:ext cx="0" cy="0"/>
          <a:chOff x="0" y="0"/>
          <a:chExt cx="0" cy="0"/>
        </a:xfrm>
      </p:grpSpPr>
      <p:pic>
        <p:nvPicPr>
          <p:cNvPr id="507" name="Google Shape;507;p60"/>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508" name="Google Shape;508;p60"/>
          <p:cNvGrpSpPr/>
          <p:nvPr/>
        </p:nvGrpSpPr>
        <p:grpSpPr>
          <a:xfrm rot="10800000" flipH="1">
            <a:off x="-1846500" y="-1386399"/>
            <a:ext cx="11304528" cy="8107960"/>
            <a:chOff x="-1846500" y="-1386399"/>
            <a:chExt cx="11304528" cy="8107960"/>
          </a:xfrm>
        </p:grpSpPr>
        <p:pic>
          <p:nvPicPr>
            <p:cNvPr id="509" name="Google Shape;509;p60"/>
            <p:cNvPicPr preferRelativeResize="0"/>
            <p:nvPr/>
          </p:nvPicPr>
          <p:blipFill>
            <a:blip r:embed="rId3">
              <a:alphaModFix amt="35000"/>
            </a:blip>
            <a:stretch>
              <a:fillRect/>
            </a:stretch>
          </p:blipFill>
          <p:spPr>
            <a:xfrm>
              <a:off x="6686275" y="-1386399"/>
              <a:ext cx="2771753" cy="2736575"/>
            </a:xfrm>
            <a:prstGeom prst="rect">
              <a:avLst/>
            </a:prstGeom>
            <a:noFill/>
            <a:ln>
              <a:noFill/>
            </a:ln>
          </p:spPr>
        </p:pic>
        <p:pic>
          <p:nvPicPr>
            <p:cNvPr id="510" name="Google Shape;510;p60"/>
            <p:cNvPicPr preferRelativeResize="0"/>
            <p:nvPr/>
          </p:nvPicPr>
          <p:blipFill>
            <a:blip r:embed="rId4">
              <a:alphaModFix amt="38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050" y="535000"/>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Josefin Sans"/>
              <a:buNone/>
              <a:defRPr sz="2500">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1pPr>
            <a:lvl2pPr marL="914400" lvl="1"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2pPr>
            <a:lvl3pPr marL="1371600" lvl="2"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3pPr>
            <a:lvl4pPr marL="1828800" lvl="3"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4pPr>
            <a:lvl5pPr marL="2286000" lvl="4"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5pPr>
            <a:lvl6pPr marL="2743200" lvl="5"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6pPr>
            <a:lvl7pPr marL="3200400" lvl="6"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7pPr>
            <a:lvl8pPr marL="3657600" lvl="7"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8pPr>
            <a:lvl9pPr marL="4114800" lvl="8"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2" r:id="rId5"/>
    <p:sldLayoutId id="2147483669" r:id="rId6"/>
    <p:sldLayoutId id="2147483679" r:id="rId7"/>
    <p:sldLayoutId id="2147483705" r:id="rId8"/>
    <p:sldLayoutId id="2147483706" r:id="rId9"/>
    <p:sldLayoutId id="2147483707" r:id="rId10"/>
    <p:sldLayoutId id="214748370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2"/>
        <p:cNvGrpSpPr/>
        <p:nvPr/>
      </p:nvGrpSpPr>
      <p:grpSpPr>
        <a:xfrm>
          <a:off x="0" y="0"/>
          <a:ext cx="0" cy="0"/>
          <a:chOff x="0" y="0"/>
          <a:chExt cx="0" cy="0"/>
        </a:xfrm>
      </p:grpSpPr>
      <p:sp>
        <p:nvSpPr>
          <p:cNvPr id="533" name="Google Shape;533;p68"/>
          <p:cNvSpPr txBox="1">
            <a:spLocks noGrp="1"/>
          </p:cNvSpPr>
          <p:nvPr>
            <p:ph type="ctrTitle"/>
          </p:nvPr>
        </p:nvSpPr>
        <p:spPr>
          <a:xfrm>
            <a:off x="1669825" y="1238850"/>
            <a:ext cx="6625876" cy="188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sz="4800" dirty="0"/>
              <a:t>MathGPT – Generate Practice Tests for Mathematics using AI</a:t>
            </a:r>
            <a:endParaRPr sz="4000" dirty="0"/>
          </a:p>
        </p:txBody>
      </p:sp>
      <p:sp>
        <p:nvSpPr>
          <p:cNvPr id="534" name="Google Shape;534;p68"/>
          <p:cNvSpPr txBox="1">
            <a:spLocks noGrp="1"/>
          </p:cNvSpPr>
          <p:nvPr>
            <p:ph type="subTitle" idx="1"/>
          </p:nvPr>
        </p:nvSpPr>
        <p:spPr>
          <a:xfrm>
            <a:off x="2392500" y="3504354"/>
            <a:ext cx="43590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badi Extra Light" panose="020B0204020104020204" pitchFamily="34" charset="0"/>
              </a:rPr>
              <a:t>By Adhvik Chakraborty</a:t>
            </a:r>
          </a:p>
          <a:p>
            <a:pPr marL="0" lvl="0" indent="0" algn="ctr" rtl="0">
              <a:spcBef>
                <a:spcPts val="0"/>
              </a:spcBef>
              <a:spcAft>
                <a:spcPts val="0"/>
              </a:spcAft>
              <a:buNone/>
            </a:pPr>
            <a:r>
              <a:rPr lang="en" dirty="0">
                <a:latin typeface="Abadi Extra Light" panose="020B0204020104020204" pitchFamily="34" charset="0"/>
              </a:rPr>
              <a:t>Semester 1 Block 2</a:t>
            </a:r>
          </a:p>
          <a:p>
            <a:pPr marL="0" lvl="0" indent="0" algn="ctr" rtl="0">
              <a:spcBef>
                <a:spcPts val="0"/>
              </a:spcBef>
              <a:spcAft>
                <a:spcPts val="0"/>
              </a:spcAft>
              <a:buNone/>
            </a:pPr>
            <a:r>
              <a:rPr lang="en" dirty="0">
                <a:latin typeface="Abadi Extra Light" panose="020B0204020104020204" pitchFamily="34" charset="0"/>
              </a:rPr>
              <a:t>January 17, 2024</a:t>
            </a:r>
          </a:p>
          <a:p>
            <a:pPr marL="0" lvl="0" indent="0" algn="ctr" rtl="0">
              <a:spcBef>
                <a:spcPts val="0"/>
              </a:spcBef>
              <a:spcAft>
                <a:spcPts val="0"/>
              </a:spcAft>
              <a:buNone/>
            </a:pPr>
            <a:r>
              <a:rPr lang="en" dirty="0">
                <a:latin typeface="Abadi Extra Light" panose="020B0204020104020204" pitchFamily="34" charset="0"/>
              </a:rPr>
              <a:t>David Thompson Secondary School</a:t>
            </a:r>
            <a:endParaRPr dirty="0">
              <a:latin typeface="Abadi Extra Light" panose="020B0204020104020204" pitchFamily="34" charset="0"/>
            </a:endParaRPr>
          </a:p>
        </p:txBody>
      </p:sp>
      <p:cxnSp>
        <p:nvCxnSpPr>
          <p:cNvPr id="535" name="Google Shape;535;p68"/>
          <p:cNvCxnSpPr/>
          <p:nvPr/>
        </p:nvCxnSpPr>
        <p:spPr>
          <a:xfrm>
            <a:off x="2532900" y="3405948"/>
            <a:ext cx="40782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86"/>
          <p:cNvSpPr txBox="1">
            <a:spLocks noGrp="1"/>
          </p:cNvSpPr>
          <p:nvPr>
            <p:ph type="title"/>
          </p:nvPr>
        </p:nvSpPr>
        <p:spPr>
          <a:xfrm>
            <a:off x="4237673" y="1775425"/>
            <a:ext cx="2768400" cy="11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Materials, Procedure</a:t>
            </a:r>
            <a:endParaRPr dirty="0"/>
          </a:p>
        </p:txBody>
      </p:sp>
      <p:sp>
        <p:nvSpPr>
          <p:cNvPr id="811" name="Google Shape;811;p86"/>
          <p:cNvSpPr txBox="1">
            <a:spLocks noGrp="1"/>
          </p:cNvSpPr>
          <p:nvPr>
            <p:ph type="title" idx="2"/>
          </p:nvPr>
        </p:nvSpPr>
        <p:spPr>
          <a:xfrm>
            <a:off x="2474011" y="1592863"/>
            <a:ext cx="2112300" cy="141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7"/>
          <p:cNvSpPr txBox="1">
            <a:spLocks noGrp="1"/>
          </p:cNvSpPr>
          <p:nvPr>
            <p:ph type="title"/>
          </p:nvPr>
        </p:nvSpPr>
        <p:spPr>
          <a:xfrm flipH="1">
            <a:off x="2082748" y="184993"/>
            <a:ext cx="4978500" cy="6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Materials</a:t>
            </a:r>
            <a:endParaRPr dirty="0"/>
          </a:p>
        </p:txBody>
      </p:sp>
      <p:cxnSp>
        <p:nvCxnSpPr>
          <p:cNvPr id="655" name="Google Shape;655;p77"/>
          <p:cNvCxnSpPr/>
          <p:nvPr/>
        </p:nvCxnSpPr>
        <p:spPr>
          <a:xfrm rot="10800000">
            <a:off x="4141500" y="795854"/>
            <a:ext cx="861000" cy="0"/>
          </a:xfrm>
          <a:prstGeom prst="straightConnector1">
            <a:avLst/>
          </a:prstGeom>
          <a:noFill/>
          <a:ln w="9525" cap="flat" cmpd="sng">
            <a:solidFill>
              <a:schemeClr val="lt2"/>
            </a:solidFill>
            <a:prstDash val="solid"/>
            <a:round/>
            <a:headEnd type="none" w="med" len="med"/>
            <a:tailEnd type="none" w="med" len="med"/>
          </a:ln>
        </p:spPr>
      </p:cxnSp>
      <p:sp>
        <p:nvSpPr>
          <p:cNvPr id="4" name="Rectangle: Rounded Corners 3">
            <a:extLst>
              <a:ext uri="{FF2B5EF4-FFF2-40B4-BE49-F238E27FC236}">
                <a16:creationId xmlns:a16="http://schemas.microsoft.com/office/drawing/2014/main" id="{27A0BA19-7ADD-BAF4-93C7-25BD7FFF135C}"/>
              </a:ext>
            </a:extLst>
          </p:cNvPr>
          <p:cNvSpPr/>
          <p:nvPr/>
        </p:nvSpPr>
        <p:spPr>
          <a:xfrm>
            <a:off x="403033" y="1013021"/>
            <a:ext cx="4113858" cy="1864468"/>
          </a:xfrm>
          <a:prstGeom prst="roundRect">
            <a:avLst/>
          </a:prstGeom>
          <a:solidFill>
            <a:schemeClr val="tx1">
              <a:lumMod val="25000"/>
              <a:lumOff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sz="2000" u="sng" dirty="0">
                <a:solidFill>
                  <a:schemeClr val="tx1"/>
                </a:solidFill>
                <a:latin typeface="Abadi Extra Light" panose="020B0204020104020204" pitchFamily="34" charset="0"/>
                <a:ea typeface="ADLaM Display" panose="02010000000000000000" pitchFamily="2" charset="0"/>
                <a:cs typeface="ADLaM Display" panose="02010000000000000000" pitchFamily="2" charset="0"/>
              </a:rPr>
              <a:t>Hardware</a:t>
            </a:r>
          </a:p>
          <a:p>
            <a:pPr algn="ctr"/>
            <a:endParaRPr lang="en-CA" sz="2000" dirty="0">
              <a:solidFill>
                <a:schemeClr val="tx1"/>
              </a:solidFill>
              <a:latin typeface="Abadi Extra Light" panose="020B0204020104020204" pitchFamily="34" charset="0"/>
              <a:ea typeface="ADLaM Display" panose="02010000000000000000" pitchFamily="2" charset="0"/>
              <a:cs typeface="ADLaM Display" panose="02010000000000000000" pitchFamily="2" charset="0"/>
            </a:endParaRPr>
          </a:p>
          <a:p>
            <a:pPr marL="342900" indent="-342900">
              <a:buFont typeface="Arial" panose="020B0604020202020204" pitchFamily="34" charset="0"/>
              <a:buChar char="•"/>
            </a:pPr>
            <a:r>
              <a:rPr lang="en-CA" sz="2000" dirty="0">
                <a:solidFill>
                  <a:schemeClr val="tx1"/>
                </a:solidFill>
                <a:latin typeface="Abadi Extra Light" panose="020B0204020104020204" pitchFamily="34" charset="0"/>
                <a:ea typeface="ADLaM Display" panose="02010000000000000000" pitchFamily="2" charset="0"/>
                <a:cs typeface="ADLaM Display" panose="02010000000000000000" pitchFamily="2" charset="0"/>
              </a:rPr>
              <a:t>PC/Laptop</a:t>
            </a:r>
          </a:p>
          <a:p>
            <a:pPr marL="342900" indent="-342900">
              <a:buFont typeface="Arial" panose="020B0604020202020204" pitchFamily="34" charset="0"/>
              <a:buChar char="•"/>
            </a:pPr>
            <a:r>
              <a:rPr lang="en-CA" sz="2000" dirty="0">
                <a:solidFill>
                  <a:schemeClr val="tx1"/>
                </a:solidFill>
                <a:latin typeface="Abadi Extra Light" panose="020B0204020104020204" pitchFamily="34" charset="0"/>
                <a:ea typeface="ADLaM Display" panose="02010000000000000000" pitchFamily="2" charset="0"/>
                <a:cs typeface="ADLaM Display" panose="02010000000000000000" pitchFamily="2" charset="0"/>
              </a:rPr>
              <a:t>Internet Connection</a:t>
            </a:r>
          </a:p>
        </p:txBody>
      </p:sp>
      <p:sp>
        <p:nvSpPr>
          <p:cNvPr id="6" name="Rectangle: Rounded Corners 5">
            <a:extLst>
              <a:ext uri="{FF2B5EF4-FFF2-40B4-BE49-F238E27FC236}">
                <a16:creationId xmlns:a16="http://schemas.microsoft.com/office/drawing/2014/main" id="{F86419C2-793D-B322-120E-FCA59C483A76}"/>
              </a:ext>
            </a:extLst>
          </p:cNvPr>
          <p:cNvSpPr/>
          <p:nvPr/>
        </p:nvSpPr>
        <p:spPr>
          <a:xfrm>
            <a:off x="4571996" y="2691621"/>
            <a:ext cx="4436825" cy="2321668"/>
          </a:xfrm>
          <a:prstGeom prst="roundRect">
            <a:avLst/>
          </a:prstGeom>
          <a:solidFill>
            <a:schemeClr val="tx2">
              <a:lumMod val="60000"/>
              <a:lumOff val="4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sz="2000" u="sng" dirty="0">
                <a:solidFill>
                  <a:schemeClr val="tx1"/>
                </a:solidFill>
                <a:latin typeface="Abadi Extra Light" panose="020B0204020104020204" pitchFamily="34" charset="0"/>
                <a:ea typeface="ADLaM Display" panose="02010000000000000000" pitchFamily="2" charset="0"/>
                <a:cs typeface="ADLaM Display" panose="02010000000000000000" pitchFamily="2" charset="0"/>
              </a:rPr>
              <a:t>Software</a:t>
            </a:r>
          </a:p>
          <a:p>
            <a:pPr algn="ctr"/>
            <a:endParaRPr lang="en-CA" sz="2000" dirty="0">
              <a:solidFill>
                <a:schemeClr val="tx1"/>
              </a:solidFill>
              <a:latin typeface="Abadi Extra Light" panose="020B0204020104020204" pitchFamily="34" charset="0"/>
              <a:ea typeface="ADLaM Display" panose="02010000000000000000" pitchFamily="2" charset="0"/>
              <a:cs typeface="ADLaM Display" panose="02010000000000000000" pitchFamily="2" charset="0"/>
            </a:endParaRPr>
          </a:p>
          <a:p>
            <a:pPr marL="342900" indent="-342900">
              <a:buFont typeface="Arial" panose="020B0604020202020204" pitchFamily="34" charset="0"/>
              <a:buChar char="•"/>
            </a:pPr>
            <a:r>
              <a:rPr lang="en-CA" sz="2000" dirty="0">
                <a:solidFill>
                  <a:schemeClr val="tx1"/>
                </a:solidFill>
                <a:latin typeface="Abadi Extra Light" panose="020B0204020104020204" pitchFamily="34" charset="0"/>
                <a:ea typeface="ADLaM Display" panose="02010000000000000000" pitchFamily="2" charset="0"/>
                <a:cs typeface="ADLaM Display" panose="02010000000000000000" pitchFamily="2" charset="0"/>
              </a:rPr>
              <a:t>Google Colab </a:t>
            </a:r>
          </a:p>
          <a:p>
            <a:pPr marL="342900" indent="-342900">
              <a:buFont typeface="Arial" panose="020B0604020202020204" pitchFamily="34" charset="0"/>
              <a:buChar char="•"/>
            </a:pPr>
            <a:r>
              <a:rPr lang="en-CA" sz="2000" dirty="0">
                <a:solidFill>
                  <a:schemeClr val="tx1"/>
                </a:solidFill>
                <a:latin typeface="Abadi Extra Light" panose="020B0204020104020204" pitchFamily="34" charset="0"/>
                <a:ea typeface="ADLaM Display" panose="02010000000000000000" pitchFamily="2" charset="0"/>
                <a:cs typeface="ADLaM Display" panose="02010000000000000000" pitchFamily="2" charset="0"/>
              </a:rPr>
              <a:t>OpenAI API keys</a:t>
            </a:r>
          </a:p>
          <a:p>
            <a:pPr marL="342900" indent="-342900">
              <a:buFont typeface="Arial" panose="020B0604020202020204" pitchFamily="34" charset="0"/>
              <a:buChar char="•"/>
            </a:pPr>
            <a:r>
              <a:rPr lang="en-CA" sz="2000" dirty="0">
                <a:solidFill>
                  <a:schemeClr val="tx1"/>
                </a:solidFill>
                <a:latin typeface="Abadi Extra Light" panose="020B0204020104020204" pitchFamily="34" charset="0"/>
                <a:ea typeface="ADLaM Display" panose="02010000000000000000" pitchFamily="2" charset="0"/>
                <a:cs typeface="ADLaM Display" panose="02010000000000000000" pitchFamily="2" charset="0"/>
              </a:rPr>
              <a:t>Langchain</a:t>
            </a:r>
          </a:p>
          <a:p>
            <a:pPr marL="342900" indent="-342900">
              <a:buFont typeface="Arial" panose="020B0604020202020204" pitchFamily="34" charset="0"/>
              <a:buChar char="•"/>
            </a:pPr>
            <a:r>
              <a:rPr lang="en-CA" sz="2000" dirty="0">
                <a:solidFill>
                  <a:schemeClr val="tx1"/>
                </a:solidFill>
                <a:latin typeface="Abadi Extra Light" panose="020B0204020104020204" pitchFamily="34" charset="0"/>
                <a:ea typeface="ADLaM Display" panose="02010000000000000000" pitchFamily="2" charset="0"/>
                <a:cs typeface="ADLaM Display" panose="02010000000000000000" pitchFamily="2" charset="0"/>
              </a:rPr>
              <a:t>Gradio</a:t>
            </a:r>
          </a:p>
        </p:txBody>
      </p:sp>
    </p:spTree>
    <p:extLst>
      <p:ext uri="{BB962C8B-B14F-4D97-AF65-F5344CB8AC3E}">
        <p14:creationId xmlns:p14="http://schemas.microsoft.com/office/powerpoint/2010/main" val="3403001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Procedure: Part 1 - Software Design</a:t>
            </a:r>
            <a:endParaRPr dirty="0"/>
          </a:p>
        </p:txBody>
      </p:sp>
      <p:sp>
        <p:nvSpPr>
          <p:cNvPr id="39" name="Subtitle 38">
            <a:extLst>
              <a:ext uri="{FF2B5EF4-FFF2-40B4-BE49-F238E27FC236}">
                <a16:creationId xmlns:a16="http://schemas.microsoft.com/office/drawing/2014/main" id="{B55177B9-64E4-BDC7-1575-8FF55E4087A5}"/>
              </a:ext>
            </a:extLst>
          </p:cNvPr>
          <p:cNvSpPr>
            <a:spLocks noGrp="1"/>
          </p:cNvSpPr>
          <p:nvPr>
            <p:ph type="subTitle" idx="1"/>
          </p:nvPr>
        </p:nvSpPr>
        <p:spPr>
          <a:xfrm>
            <a:off x="194864" y="1097822"/>
            <a:ext cx="2929185" cy="3786065"/>
          </a:xfrm>
        </p:spPr>
        <p:txBody>
          <a:bodyPr/>
          <a:lstStyle/>
          <a:p>
            <a:pPr>
              <a:buFont typeface="Arial" panose="020B0604020202020204" pitchFamily="34" charset="0"/>
              <a:buChar char="•"/>
            </a:pPr>
            <a:r>
              <a:rPr lang="en-CA" sz="1600" dirty="0">
                <a:latin typeface="Abadi Extra Light" panose="020B0204020104020204" pitchFamily="34" charset="0"/>
                <a:ea typeface="Calibri" panose="020F0502020204030204" pitchFamily="34" charset="0"/>
                <a:cs typeface="Times New Roman" panose="02020603050405020304" pitchFamily="18" charset="0"/>
              </a:rPr>
              <a:t>MathGPT has been developed using python and is running in Google Colab Notebooks</a:t>
            </a:r>
            <a:endParaRPr lang="en-CA" sz="1600" dirty="0">
              <a:effectLst/>
              <a:latin typeface="Abadi Extra Light" panose="020B020402010402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r>
              <a:rPr lang="en-CA" sz="1600" dirty="0">
                <a:effectLst/>
                <a:latin typeface="Abadi Extra Light" panose="020B0204020104020204" pitchFamily="34" charset="0"/>
                <a:ea typeface="Calibri" panose="020F0502020204030204" pitchFamily="34" charset="0"/>
                <a:cs typeface="Times New Roman" panose="02020603050405020304" pitchFamily="18" charset="0"/>
              </a:rPr>
              <a:t>The software (MathGPT) consists of 3 modules</a:t>
            </a:r>
          </a:p>
          <a:p>
            <a:pPr>
              <a:buFont typeface="Arial" panose="020B0604020202020204" pitchFamily="34" charset="0"/>
              <a:buChar char="•"/>
            </a:pPr>
            <a:r>
              <a:rPr lang="en-CA" sz="1600" dirty="0">
                <a:latin typeface="Abadi Extra Light" panose="020B0204020104020204" pitchFamily="34" charset="0"/>
                <a:ea typeface="Calibri" panose="020F0502020204030204" pitchFamily="34" charset="0"/>
                <a:cs typeface="Times New Roman" panose="02020603050405020304" pitchFamily="18" charset="0"/>
              </a:rPr>
              <a:t>The input and output module has been developed using an open-source python package called Gradio.</a:t>
            </a:r>
          </a:p>
          <a:p>
            <a:pPr>
              <a:buFont typeface="Arial" panose="020B0604020202020204" pitchFamily="34" charset="0"/>
              <a:buChar char="•"/>
            </a:pPr>
            <a:r>
              <a:rPr lang="en-CA" sz="1600" dirty="0">
                <a:latin typeface="Abadi Extra Light" panose="020B0204020104020204" pitchFamily="34" charset="0"/>
                <a:ea typeface="Calibri" panose="020F0502020204030204" pitchFamily="34" charset="0"/>
                <a:cs typeface="Times New Roman" panose="02020603050405020304" pitchFamily="18" charset="0"/>
              </a:rPr>
              <a:t>The Math Engine module contains the main logic of MathGPT</a:t>
            </a:r>
          </a:p>
        </p:txBody>
      </p:sp>
      <p:grpSp>
        <p:nvGrpSpPr>
          <p:cNvPr id="27" name="Group 26">
            <a:extLst>
              <a:ext uri="{FF2B5EF4-FFF2-40B4-BE49-F238E27FC236}">
                <a16:creationId xmlns:a16="http://schemas.microsoft.com/office/drawing/2014/main" id="{EAAE8582-D989-E997-C340-6A636DD35C95}"/>
              </a:ext>
            </a:extLst>
          </p:cNvPr>
          <p:cNvGrpSpPr/>
          <p:nvPr/>
        </p:nvGrpSpPr>
        <p:grpSpPr>
          <a:xfrm>
            <a:off x="3326379" y="1671151"/>
            <a:ext cx="5638135" cy="2793392"/>
            <a:chOff x="0" y="-104775"/>
            <a:chExt cx="5957978" cy="3150966"/>
          </a:xfrm>
        </p:grpSpPr>
        <p:sp>
          <p:nvSpPr>
            <p:cNvPr id="28" name="Rectangle 27">
              <a:extLst>
                <a:ext uri="{FF2B5EF4-FFF2-40B4-BE49-F238E27FC236}">
                  <a16:creationId xmlns:a16="http://schemas.microsoft.com/office/drawing/2014/main" id="{A0E37C20-1FB2-DF7C-3259-C9B959EF95A3}"/>
                </a:ext>
              </a:extLst>
            </p:cNvPr>
            <p:cNvSpPr/>
            <p:nvPr/>
          </p:nvSpPr>
          <p:spPr>
            <a:xfrm>
              <a:off x="0" y="1469757"/>
              <a:ext cx="5957978" cy="157643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CA" sz="1800" kern="1200" dirty="0">
                  <a:solidFill>
                    <a:srgbClr val="000000"/>
                  </a:solidFill>
                  <a:effectLst/>
                  <a:latin typeface="ADLaM Display" panose="02010000000000000000" pitchFamily="2" charset="0"/>
                  <a:ea typeface="ADLaM Display" panose="02010000000000000000" pitchFamily="2" charset="0"/>
                  <a:cs typeface="Times New Roman" panose="02020603050405020304" pitchFamily="18" charset="0"/>
                </a:rPr>
                <a:t> </a:t>
              </a:r>
              <a:endParaRPr lang="en-CA" sz="1100" kern="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CA" sz="1800" kern="1200" dirty="0">
                  <a:solidFill>
                    <a:srgbClr val="000000"/>
                  </a:solidFill>
                  <a:effectLst/>
                  <a:latin typeface="ADLaM Display" panose="02010000000000000000" pitchFamily="2" charset="0"/>
                  <a:ea typeface="ADLaM Display" panose="02010000000000000000" pitchFamily="2" charset="0"/>
                  <a:cs typeface="Times New Roman" panose="02020603050405020304" pitchFamily="18" charset="0"/>
                </a:rPr>
                <a:t> </a:t>
              </a:r>
              <a:endParaRPr lang="en-CA" sz="1100" kern="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CA" sz="1800" kern="1200" dirty="0">
                  <a:solidFill>
                    <a:srgbClr val="000000"/>
                  </a:solidFill>
                  <a:effectLst/>
                  <a:latin typeface="ADLaM Display" panose="02010000000000000000" pitchFamily="2" charset="0"/>
                  <a:ea typeface="ADLaM Display" panose="02010000000000000000" pitchFamily="2" charset="0"/>
                  <a:cs typeface="Times New Roman" panose="02020603050405020304" pitchFamily="18" charset="0"/>
                </a:rPr>
                <a:t>Python on Google Colab</a:t>
              </a:r>
              <a:endParaRPr lang="en-CA" sz="1100" kern="100" dirty="0">
                <a:effectLst/>
                <a:ea typeface="Calibri" panose="020F0502020204030204" pitchFamily="34" charset="0"/>
                <a:cs typeface="Times New Roman" panose="02020603050405020304" pitchFamily="18" charset="0"/>
              </a:endParaRPr>
            </a:p>
          </p:txBody>
        </p:sp>
        <p:sp>
          <p:nvSpPr>
            <p:cNvPr id="29" name="Rectangle: Rounded Corners 28">
              <a:extLst>
                <a:ext uri="{FF2B5EF4-FFF2-40B4-BE49-F238E27FC236}">
                  <a16:creationId xmlns:a16="http://schemas.microsoft.com/office/drawing/2014/main" id="{A9AF8DD2-A8D2-FC9C-A6F8-F04A60B2F22D}"/>
                </a:ext>
              </a:extLst>
            </p:cNvPr>
            <p:cNvSpPr/>
            <p:nvPr/>
          </p:nvSpPr>
          <p:spPr>
            <a:xfrm>
              <a:off x="219976" y="1594072"/>
              <a:ext cx="957531" cy="753375"/>
            </a:xfrm>
            <a:prstGeom prst="roundRect">
              <a:avLst/>
            </a:prstGeom>
            <a:solidFill>
              <a:srgbClr val="A86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CA" sz="1600" kern="1200" dirty="0">
                  <a:solidFill>
                    <a:srgbClr val="000000"/>
                  </a:solidFill>
                  <a:effectLst/>
                  <a:latin typeface="ADLaM Display" panose="02010000000000000000" pitchFamily="2" charset="0"/>
                  <a:ea typeface="ADLaM Display" panose="02010000000000000000" pitchFamily="2" charset="0"/>
                  <a:cs typeface="Times New Roman" panose="02020603050405020304" pitchFamily="18" charset="0"/>
                </a:rPr>
                <a:t>Gradio</a:t>
              </a:r>
              <a:endParaRPr lang="en-CA" sz="1100" kern="100" dirty="0">
                <a:effectLst/>
                <a:ea typeface="Calibri" panose="020F0502020204030204" pitchFamily="34" charset="0"/>
                <a:cs typeface="Times New Roman" panose="02020603050405020304" pitchFamily="18" charset="0"/>
              </a:endParaRPr>
            </a:p>
          </p:txBody>
        </p:sp>
        <p:cxnSp>
          <p:nvCxnSpPr>
            <p:cNvPr id="30" name="Straight Arrow Connector 29">
              <a:extLst>
                <a:ext uri="{FF2B5EF4-FFF2-40B4-BE49-F238E27FC236}">
                  <a16:creationId xmlns:a16="http://schemas.microsoft.com/office/drawing/2014/main" id="{E365B996-722F-EAFA-35A7-249107A717EA}"/>
                </a:ext>
              </a:extLst>
            </p:cNvPr>
            <p:cNvCxnSpPr>
              <a:cxnSpLocks/>
              <a:stCxn id="29" idx="3"/>
              <a:endCxn id="31" idx="1"/>
            </p:cNvCxnSpPr>
            <p:nvPr/>
          </p:nvCxnSpPr>
          <p:spPr>
            <a:xfrm flipV="1">
              <a:off x="1177507" y="1954887"/>
              <a:ext cx="1070393" cy="158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5657F84C-8ED4-E722-B4AA-B9EB4E1F6444}"/>
                </a:ext>
              </a:extLst>
            </p:cNvPr>
            <p:cNvSpPr/>
            <p:nvPr/>
          </p:nvSpPr>
          <p:spPr>
            <a:xfrm>
              <a:off x="2247900" y="1578199"/>
              <a:ext cx="1685925" cy="753376"/>
            </a:xfrm>
            <a:prstGeom prst="roundRect">
              <a:avLst/>
            </a:prstGeom>
            <a:solidFill>
              <a:srgbClr val="33CC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CA" sz="1600" kern="1200" dirty="0">
                  <a:solidFill>
                    <a:srgbClr val="000000"/>
                  </a:solidFill>
                  <a:effectLst/>
                  <a:latin typeface="ADLaM Display" panose="02010000000000000000" pitchFamily="2" charset="0"/>
                  <a:ea typeface="ADLaM Display" panose="02010000000000000000" pitchFamily="2" charset="0"/>
                  <a:cs typeface="Times New Roman" panose="02020603050405020304" pitchFamily="18" charset="0"/>
                </a:rPr>
                <a:t>Math Engine</a:t>
              </a:r>
              <a:endParaRPr lang="en-CA" sz="1100" kern="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CA" sz="1100" kern="1200" dirty="0">
                  <a:solidFill>
                    <a:srgbClr val="000000"/>
                  </a:solidFill>
                  <a:effectLst/>
                  <a:latin typeface="ADLaM Display" panose="02010000000000000000" pitchFamily="2" charset="0"/>
                  <a:ea typeface="ADLaM Display" panose="02010000000000000000" pitchFamily="2" charset="0"/>
                  <a:cs typeface="Times New Roman" panose="02020603050405020304" pitchFamily="18" charset="0"/>
                </a:rPr>
                <a:t>(Algorithm)</a:t>
              </a:r>
              <a:endParaRPr lang="en-CA" sz="1100" kern="100" dirty="0">
                <a:effectLst/>
                <a:ea typeface="Calibri" panose="020F0502020204030204" pitchFamily="34" charset="0"/>
                <a:cs typeface="Times New Roman" panose="02020603050405020304" pitchFamily="18" charset="0"/>
              </a:endParaRPr>
            </a:p>
          </p:txBody>
        </p:sp>
        <p:sp>
          <p:nvSpPr>
            <p:cNvPr id="32" name="TextBox 12">
              <a:extLst>
                <a:ext uri="{FF2B5EF4-FFF2-40B4-BE49-F238E27FC236}">
                  <a16:creationId xmlns:a16="http://schemas.microsoft.com/office/drawing/2014/main" id="{64CF4DCA-A486-5CF1-66EE-C24600D2A309}"/>
                </a:ext>
              </a:extLst>
            </p:cNvPr>
            <p:cNvSpPr txBox="1"/>
            <p:nvPr/>
          </p:nvSpPr>
          <p:spPr>
            <a:xfrm>
              <a:off x="352222" y="2363184"/>
              <a:ext cx="1029335" cy="479426"/>
            </a:xfrm>
            <a:prstGeom prst="rect">
              <a:avLst/>
            </a:prstGeom>
            <a:noFill/>
          </p:spPr>
          <p:txBody>
            <a:bodyPr wrap="square" rtlCol="0">
              <a:spAutoFit/>
            </a:bodyPr>
            <a:lstStyle/>
            <a:p>
              <a:pPr>
                <a:lnSpc>
                  <a:spcPct val="107000"/>
                </a:lnSpc>
                <a:spcAft>
                  <a:spcPts val="800"/>
                </a:spcAft>
              </a:pPr>
              <a:r>
                <a:rPr lang="en-CA" sz="1600" kern="1200">
                  <a:solidFill>
                    <a:srgbClr val="000000"/>
                  </a:solidFill>
                  <a:effectLst/>
                  <a:latin typeface="ADLaM Display" panose="02010000000000000000" pitchFamily="2" charset="0"/>
                  <a:ea typeface="ADLaM Display" panose="02010000000000000000" pitchFamily="2" charset="0"/>
                  <a:cs typeface="Times New Roman" panose="02020603050405020304" pitchFamily="18" charset="0"/>
                </a:rPr>
                <a:t>Input</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Box 22">
              <a:extLst>
                <a:ext uri="{FF2B5EF4-FFF2-40B4-BE49-F238E27FC236}">
                  <a16:creationId xmlns:a16="http://schemas.microsoft.com/office/drawing/2014/main" id="{7C3536BB-3AC9-708D-7023-22378D936DA9}"/>
                </a:ext>
              </a:extLst>
            </p:cNvPr>
            <p:cNvSpPr txBox="1"/>
            <p:nvPr/>
          </p:nvSpPr>
          <p:spPr>
            <a:xfrm>
              <a:off x="4665136" y="2347373"/>
              <a:ext cx="1233170" cy="479426"/>
            </a:xfrm>
            <a:prstGeom prst="rect">
              <a:avLst/>
            </a:prstGeom>
            <a:noFill/>
          </p:spPr>
          <p:txBody>
            <a:bodyPr wrap="square" rtlCol="0">
              <a:spAutoFit/>
            </a:bodyPr>
            <a:lstStyle/>
            <a:p>
              <a:pPr>
                <a:lnSpc>
                  <a:spcPct val="107000"/>
                </a:lnSpc>
                <a:spcAft>
                  <a:spcPts val="800"/>
                </a:spcAft>
              </a:pPr>
              <a:r>
                <a:rPr lang="en-CA" sz="1600" kern="1200">
                  <a:solidFill>
                    <a:srgbClr val="000000"/>
                  </a:solidFill>
                  <a:effectLst/>
                  <a:latin typeface="ADLaM Display" panose="02010000000000000000" pitchFamily="2" charset="0"/>
                  <a:ea typeface="ADLaM Display" panose="02010000000000000000" pitchFamily="2" charset="0"/>
                  <a:cs typeface="Times New Roman" panose="02020603050405020304" pitchFamily="18" charset="0"/>
                </a:rPr>
                <a:t>Output</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4" name="Straight Arrow Connector 33">
              <a:extLst>
                <a:ext uri="{FF2B5EF4-FFF2-40B4-BE49-F238E27FC236}">
                  <a16:creationId xmlns:a16="http://schemas.microsoft.com/office/drawing/2014/main" id="{F1D650E9-2912-29B2-7887-3F31450B428A}"/>
                </a:ext>
              </a:extLst>
            </p:cNvPr>
            <p:cNvCxnSpPr>
              <a:cxnSpLocks/>
              <a:stCxn id="31" idx="3"/>
              <a:endCxn id="35" idx="1"/>
            </p:cNvCxnSpPr>
            <p:nvPr/>
          </p:nvCxnSpPr>
          <p:spPr>
            <a:xfrm>
              <a:off x="3933825" y="1954887"/>
              <a:ext cx="661180" cy="79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74DB92F-DC92-C1A0-12FF-6C015E171127}"/>
                </a:ext>
              </a:extLst>
            </p:cNvPr>
            <p:cNvSpPr/>
            <p:nvPr/>
          </p:nvSpPr>
          <p:spPr>
            <a:xfrm>
              <a:off x="4595005" y="1586161"/>
              <a:ext cx="957531" cy="753375"/>
            </a:xfrm>
            <a:prstGeom prst="roundRect">
              <a:avLst/>
            </a:prstGeom>
            <a:solidFill>
              <a:srgbClr val="A86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CA" sz="1600" kern="1200" dirty="0">
                  <a:solidFill>
                    <a:srgbClr val="000000"/>
                  </a:solidFill>
                  <a:effectLst/>
                  <a:latin typeface="ADLaM Display" panose="02010000000000000000" pitchFamily="2" charset="0"/>
                  <a:ea typeface="ADLaM Display" panose="02010000000000000000" pitchFamily="2" charset="0"/>
                  <a:cs typeface="Times New Roman" panose="02020603050405020304" pitchFamily="18" charset="0"/>
                </a:rPr>
                <a:t>Gradio</a:t>
              </a:r>
              <a:endParaRPr lang="en-CA" sz="1100" kern="100" dirty="0">
                <a:effectLst/>
                <a:ea typeface="Calibri" panose="020F0502020204030204" pitchFamily="34" charset="0"/>
                <a:cs typeface="Times New Roman" panose="02020603050405020304" pitchFamily="18" charset="0"/>
              </a:endParaRPr>
            </a:p>
          </p:txBody>
        </p:sp>
        <p:sp>
          <p:nvSpPr>
            <p:cNvPr id="36" name="Thought Bubble: Cloud 35">
              <a:extLst>
                <a:ext uri="{FF2B5EF4-FFF2-40B4-BE49-F238E27FC236}">
                  <a16:creationId xmlns:a16="http://schemas.microsoft.com/office/drawing/2014/main" id="{ACCD0090-2841-CFF2-352A-9E4154BDA711}"/>
                </a:ext>
              </a:extLst>
            </p:cNvPr>
            <p:cNvSpPr/>
            <p:nvPr/>
          </p:nvSpPr>
          <p:spPr>
            <a:xfrm>
              <a:off x="2072897" y="-104775"/>
              <a:ext cx="1974884" cy="1095375"/>
            </a:xfrm>
            <a:prstGeom prst="cloudCallout">
              <a:avLst>
                <a:gd name="adj1" fmla="val 9116"/>
                <a:gd name="adj2" fmla="val 36584"/>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07000"/>
                </a:lnSpc>
                <a:spcAft>
                  <a:spcPts val="800"/>
                </a:spcAft>
              </a:pPr>
              <a:endParaRPr lang="en-CA" sz="1800" kern="1200" dirty="0">
                <a:solidFill>
                  <a:srgbClr val="000000"/>
                </a:solidFill>
                <a:effectLst/>
                <a:latin typeface="ADLaM Display" panose="02010000000000000000" pitchFamily="2" charset="0"/>
                <a:ea typeface="ADLaM Display" panose="02010000000000000000" pitchFamily="2" charset="0"/>
                <a:cs typeface="Times New Roman" panose="02020603050405020304" pitchFamily="18" charset="0"/>
              </a:endParaRPr>
            </a:p>
            <a:p>
              <a:pPr algn="ctr">
                <a:lnSpc>
                  <a:spcPct val="107000"/>
                </a:lnSpc>
                <a:spcAft>
                  <a:spcPts val="800"/>
                </a:spcAft>
              </a:pPr>
              <a:r>
                <a:rPr lang="en-CA" sz="1800" kern="1200" dirty="0">
                  <a:solidFill>
                    <a:srgbClr val="000000"/>
                  </a:solidFill>
                  <a:effectLst/>
                  <a:latin typeface="ADLaM Display" panose="02010000000000000000" pitchFamily="2" charset="0"/>
                  <a:ea typeface="ADLaM Display" panose="02010000000000000000" pitchFamily="2" charset="0"/>
                  <a:cs typeface="Times New Roman" panose="02020603050405020304" pitchFamily="18" charset="0"/>
                </a:rPr>
                <a:t>OpenAI Cloud</a:t>
              </a:r>
              <a:endParaRPr lang="en-CA" sz="1100" kern="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CA" sz="1800" kern="1200" dirty="0">
                  <a:solidFill>
                    <a:srgbClr val="000000"/>
                  </a:solidFill>
                  <a:effectLst/>
                  <a:latin typeface="ADLaM Display" panose="02010000000000000000" pitchFamily="2" charset="0"/>
                  <a:ea typeface="ADLaM Display" panose="02010000000000000000" pitchFamily="2" charset="0"/>
                  <a:cs typeface="Times New Roman" panose="02020603050405020304" pitchFamily="18" charset="0"/>
                </a:rPr>
                <a:t> </a:t>
              </a:r>
              <a:endParaRPr lang="en-CA" sz="1100" kern="100" dirty="0">
                <a:effectLst/>
                <a:ea typeface="Calibri" panose="020F0502020204030204" pitchFamily="34" charset="0"/>
                <a:cs typeface="Times New Roman" panose="02020603050405020304" pitchFamily="18" charset="0"/>
              </a:endParaRPr>
            </a:p>
          </p:txBody>
        </p:sp>
        <p:cxnSp>
          <p:nvCxnSpPr>
            <p:cNvPr id="37" name="Straight Arrow Connector 36">
              <a:extLst>
                <a:ext uri="{FF2B5EF4-FFF2-40B4-BE49-F238E27FC236}">
                  <a16:creationId xmlns:a16="http://schemas.microsoft.com/office/drawing/2014/main" id="{CAF9DDDE-C44A-AB92-8C8E-5C1F766F9C12}"/>
                </a:ext>
              </a:extLst>
            </p:cNvPr>
            <p:cNvCxnSpPr>
              <a:cxnSpLocks/>
              <a:stCxn id="31" idx="0"/>
            </p:cNvCxnSpPr>
            <p:nvPr/>
          </p:nvCxnSpPr>
          <p:spPr>
            <a:xfrm flipH="1" flipV="1">
              <a:off x="3089483" y="1053453"/>
              <a:ext cx="1380" cy="524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42">
              <a:extLst>
                <a:ext uri="{FF2B5EF4-FFF2-40B4-BE49-F238E27FC236}">
                  <a16:creationId xmlns:a16="http://schemas.microsoft.com/office/drawing/2014/main" id="{6F0C933D-6E33-995E-AC2A-072F8DEE2E5B}"/>
                </a:ext>
              </a:extLst>
            </p:cNvPr>
            <p:cNvSpPr txBox="1"/>
            <p:nvPr/>
          </p:nvSpPr>
          <p:spPr>
            <a:xfrm>
              <a:off x="3090920" y="1131168"/>
              <a:ext cx="1506220" cy="479426"/>
            </a:xfrm>
            <a:prstGeom prst="rect">
              <a:avLst/>
            </a:prstGeom>
            <a:noFill/>
          </p:spPr>
          <p:txBody>
            <a:bodyPr wrap="square" rtlCol="0">
              <a:spAutoFit/>
            </a:bodyPr>
            <a:lstStyle/>
            <a:p>
              <a:pPr>
                <a:lnSpc>
                  <a:spcPct val="107000"/>
                </a:lnSpc>
                <a:spcAft>
                  <a:spcPts val="800"/>
                </a:spcAft>
              </a:pPr>
              <a:r>
                <a:rPr lang="en-CA" sz="1600" kern="1200" dirty="0">
                  <a:solidFill>
                    <a:srgbClr val="000000"/>
                  </a:solidFill>
                  <a:effectLst/>
                  <a:latin typeface="ADLaM Display" panose="02010000000000000000" pitchFamily="2" charset="0"/>
                  <a:ea typeface="ADLaM Display" panose="02010000000000000000" pitchFamily="2" charset="0"/>
                  <a:cs typeface="Times New Roman" panose="02020603050405020304" pitchFamily="18" charset="0"/>
                </a:rPr>
                <a:t>OpenAI API</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888363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Procedure: Part 2 - OpenAI APIs</a:t>
            </a:r>
            <a:endParaRPr dirty="0"/>
          </a:p>
        </p:txBody>
      </p:sp>
      <p:sp>
        <p:nvSpPr>
          <p:cNvPr id="39" name="Subtitle 38">
            <a:extLst>
              <a:ext uri="{FF2B5EF4-FFF2-40B4-BE49-F238E27FC236}">
                <a16:creationId xmlns:a16="http://schemas.microsoft.com/office/drawing/2014/main" id="{B55177B9-64E4-BDC7-1575-8FF55E4087A5}"/>
              </a:ext>
            </a:extLst>
          </p:cNvPr>
          <p:cNvSpPr>
            <a:spLocks noGrp="1"/>
          </p:cNvSpPr>
          <p:nvPr>
            <p:ph type="subTitle" idx="1"/>
          </p:nvPr>
        </p:nvSpPr>
        <p:spPr>
          <a:xfrm>
            <a:off x="283923" y="1166125"/>
            <a:ext cx="8465055" cy="3432900"/>
          </a:xfrm>
        </p:spPr>
        <p:txBody>
          <a:bodyPr/>
          <a:lstStyle/>
          <a:p>
            <a:pPr>
              <a:buFont typeface="Arial" panose="020B0604020202020204" pitchFamily="34" charset="0"/>
              <a:buChar char="•"/>
            </a:pPr>
            <a:r>
              <a:rPr lang="en-CA" sz="1600" dirty="0">
                <a:effectLst/>
                <a:latin typeface="Abadi Extra Light" panose="020B0204020104020204" pitchFamily="34" charset="0"/>
                <a:ea typeface="Calibri" panose="020F0502020204030204" pitchFamily="34" charset="0"/>
                <a:cs typeface="Times New Roman" panose="02020603050405020304" pitchFamily="18" charset="0"/>
              </a:rPr>
              <a:t>Langchain is an easy to use open-source framework that allows developers to work with LLMs and ML to develop LLM-powered applications using python or JavaScript</a:t>
            </a:r>
          </a:p>
          <a:p>
            <a:pPr>
              <a:buFont typeface="Arial" panose="020B0604020202020204" pitchFamily="34" charset="0"/>
              <a:buChar char="•"/>
            </a:pPr>
            <a:r>
              <a:rPr lang="en-CA" sz="1600" dirty="0">
                <a:latin typeface="Abadi Extra Light" panose="020B0204020104020204" pitchFamily="34" charset="0"/>
                <a:ea typeface="Calibri" panose="020F0502020204030204" pitchFamily="34" charset="0"/>
                <a:cs typeface="Times New Roman" panose="02020603050405020304" pitchFamily="18" charset="0"/>
              </a:rPr>
              <a:t>In this project, Langchain is used to call the LLM models, providing prompts and parsing the response</a:t>
            </a:r>
          </a:p>
          <a:p>
            <a:pPr>
              <a:buFont typeface="Arial" panose="020B0604020202020204" pitchFamily="34" charset="0"/>
              <a:buChar char="•"/>
            </a:pPr>
            <a:r>
              <a:rPr lang="en-CA" sz="1600" dirty="0">
                <a:latin typeface="Abadi Extra Light" panose="020B0204020104020204" pitchFamily="34" charset="0"/>
                <a:ea typeface="Calibri" panose="020F0502020204030204" pitchFamily="34" charset="0"/>
                <a:cs typeface="Times New Roman" panose="02020603050405020304" pitchFamily="18" charset="0"/>
              </a:rPr>
              <a:t>The steps to give a query to LLM and receive response are as follows:</a:t>
            </a:r>
          </a:p>
          <a:p>
            <a:pPr marL="939800" lvl="1" indent="-342900">
              <a:buFont typeface="+mj-lt"/>
              <a:buAutoNum type="arabicPeriod"/>
            </a:pPr>
            <a:r>
              <a:rPr lang="en-CA" sz="1600" dirty="0">
                <a:latin typeface="Abadi Extra Light" panose="020B0204020104020204" pitchFamily="34" charset="0"/>
                <a:ea typeface="Calibri" panose="020F0502020204030204" pitchFamily="34" charset="0"/>
                <a:cs typeface="Times New Roman" panose="02020603050405020304" pitchFamily="18" charset="0"/>
              </a:rPr>
              <a:t>A template was created which contains the commands for the LLM. Writing a clear, precise, and meaningful template is essential for getting the desired response. </a:t>
            </a:r>
          </a:p>
          <a:p>
            <a:pPr marL="939800" lvl="1" indent="-342900">
              <a:buFont typeface="+mj-lt"/>
              <a:buAutoNum type="arabicPeriod"/>
            </a:pPr>
            <a:r>
              <a:rPr lang="en-CA" sz="1600" dirty="0">
                <a:latin typeface="Abadi Extra Light" panose="020B0204020104020204" pitchFamily="34" charset="0"/>
                <a:ea typeface="Calibri" panose="020F0502020204030204" pitchFamily="34" charset="0"/>
                <a:cs typeface="Times New Roman" panose="02020603050405020304" pitchFamily="18" charset="0"/>
              </a:rPr>
              <a:t>Next, a response schema is created to tell the LLM how the output should be structured </a:t>
            </a:r>
          </a:p>
          <a:p>
            <a:pPr marL="939800" lvl="1" indent="-342900">
              <a:buFont typeface="+mj-lt"/>
              <a:buAutoNum type="arabicPeriod"/>
            </a:pPr>
            <a:r>
              <a:rPr lang="en-CA" sz="1600" dirty="0">
                <a:latin typeface="Abadi Extra Light" panose="020B0204020104020204" pitchFamily="34" charset="0"/>
                <a:ea typeface="Calibri" panose="020F0502020204030204" pitchFamily="34" charset="0"/>
                <a:cs typeface="Times New Roman" panose="02020603050405020304" pitchFamily="18" charset="0"/>
              </a:rPr>
              <a:t>Then the output parser is created to retrieve the LLM’s response.</a:t>
            </a:r>
          </a:p>
          <a:p>
            <a:pPr marL="939800" lvl="1" indent="-342900">
              <a:buFont typeface="+mj-lt"/>
              <a:buAutoNum type="arabicPeriod"/>
            </a:pPr>
            <a:r>
              <a:rPr lang="en-CA" sz="1600" dirty="0">
                <a:latin typeface="Abadi Extra Light" panose="020B0204020104020204" pitchFamily="34" charset="0"/>
                <a:ea typeface="Calibri" panose="020F0502020204030204" pitchFamily="34" charset="0"/>
                <a:cs typeface="Times New Roman" panose="02020603050405020304" pitchFamily="18" charset="0"/>
              </a:rPr>
              <a:t>Next, the PromptTemplate() is made to finally structure the complete query and the output format which is necessary to pass to the LLM. </a:t>
            </a:r>
          </a:p>
          <a:p>
            <a:pPr marL="939800" lvl="1" indent="-342900">
              <a:buFont typeface="+mj-lt"/>
              <a:buAutoNum type="arabicPeriod"/>
            </a:pPr>
            <a:r>
              <a:rPr lang="en-CA" sz="1600" dirty="0">
                <a:latin typeface="Abadi Extra Light" panose="020B0204020104020204" pitchFamily="34" charset="0"/>
                <a:ea typeface="Calibri" panose="020F0502020204030204" pitchFamily="34" charset="0"/>
                <a:cs typeface="Times New Roman" panose="02020603050405020304" pitchFamily="18" charset="0"/>
              </a:rPr>
              <a:t>Finally, the call is made to the LLM which responds to the query as per the instructions.</a:t>
            </a:r>
          </a:p>
          <a:p>
            <a:pPr marL="139700" indent="0">
              <a:buNone/>
            </a:pPr>
            <a:endParaRPr lang="en-CA" dirty="0">
              <a:latin typeface="Abadi Extra Light" panose="020B020402010402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endParaRPr lang="en-CA" dirty="0">
              <a:latin typeface="Abadi Extra Light" panose="020B0204020104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7473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Procedure: Part 3 - Prompt Engineering</a:t>
            </a:r>
            <a:endParaRPr dirty="0"/>
          </a:p>
        </p:txBody>
      </p:sp>
      <p:sp>
        <p:nvSpPr>
          <p:cNvPr id="39" name="Subtitle 38">
            <a:extLst>
              <a:ext uri="{FF2B5EF4-FFF2-40B4-BE49-F238E27FC236}">
                <a16:creationId xmlns:a16="http://schemas.microsoft.com/office/drawing/2014/main" id="{B55177B9-64E4-BDC7-1575-8FF55E4087A5}"/>
              </a:ext>
            </a:extLst>
          </p:cNvPr>
          <p:cNvSpPr>
            <a:spLocks noGrp="1"/>
          </p:cNvSpPr>
          <p:nvPr>
            <p:ph type="subTitle" idx="1"/>
          </p:nvPr>
        </p:nvSpPr>
        <p:spPr>
          <a:xfrm>
            <a:off x="283923" y="1166125"/>
            <a:ext cx="8564801" cy="3432900"/>
          </a:xfrm>
        </p:spPr>
        <p:txBody>
          <a:bodyPr/>
          <a:lstStyle/>
          <a:p>
            <a:pPr>
              <a:buFont typeface="Arial" panose="020B0604020202020204" pitchFamily="34" charset="0"/>
              <a:buChar char="•"/>
            </a:pPr>
            <a:r>
              <a:rPr lang="en-CA" sz="1600" dirty="0">
                <a:latin typeface="Abadi Extra Light" panose="020B0204020104020204" pitchFamily="34" charset="0"/>
                <a:ea typeface="Calibri" panose="020F0502020204030204" pitchFamily="34" charset="0"/>
                <a:cs typeface="Times New Roman" panose="02020603050405020304" pitchFamily="18" charset="0"/>
              </a:rPr>
              <a:t>To assist the LLM with identifying the topic of the question Prompt Engineering is used.</a:t>
            </a:r>
          </a:p>
          <a:p>
            <a:pPr>
              <a:buFont typeface="Arial" panose="020B0604020202020204" pitchFamily="34" charset="0"/>
              <a:buChar char="•"/>
            </a:pPr>
            <a:r>
              <a:rPr lang="en-CA" sz="1600" dirty="0">
                <a:latin typeface="Abadi Extra Light" panose="020B0204020104020204" pitchFamily="34" charset="0"/>
                <a:ea typeface="Calibri" panose="020F0502020204030204" pitchFamily="34" charset="0"/>
                <a:cs typeface="Times New Roman" panose="02020603050405020304" pitchFamily="18" charset="0"/>
              </a:rPr>
              <a:t>In this project Few-shot prompting has been used, which means clear, definitive, and descriptive examples provided to the model to bound and guide the topic response for a given question</a:t>
            </a:r>
          </a:p>
          <a:p>
            <a:pPr>
              <a:buFont typeface="Arial" panose="020B0604020202020204" pitchFamily="34" charset="0"/>
              <a:buChar char="•"/>
            </a:pPr>
            <a:r>
              <a:rPr lang="en-CA" sz="1600" dirty="0">
                <a:latin typeface="Abadi Extra Light" panose="020B0204020104020204" pitchFamily="34" charset="0"/>
                <a:ea typeface="Calibri" panose="020F0502020204030204" pitchFamily="34" charset="0"/>
                <a:cs typeface="Times New Roman" panose="02020603050405020304" pitchFamily="18" charset="0"/>
              </a:rPr>
              <a:t>To perform prompt engineering, the steps are shown below:</a:t>
            </a:r>
          </a:p>
          <a:p>
            <a:pPr marL="939800" lvl="1" indent="-342900">
              <a:buFont typeface="+mj-lt"/>
              <a:buAutoNum type="arabicPeriod"/>
            </a:pPr>
            <a:r>
              <a:rPr lang="en-CA" sz="1600" dirty="0">
                <a:latin typeface="Abadi Extra Light" panose="020B0204020104020204" pitchFamily="34" charset="0"/>
                <a:ea typeface="Calibri" panose="020F0502020204030204" pitchFamily="34" charset="0"/>
                <a:cs typeface="Times New Roman" panose="02020603050405020304" pitchFamily="18" charset="0"/>
              </a:rPr>
              <a:t>An example format template is created which tells the LLM how the examples are formatted and passed to the PromptTemplate API. </a:t>
            </a:r>
          </a:p>
          <a:p>
            <a:pPr marL="939800" lvl="1" indent="-342900">
              <a:buFont typeface="+mj-lt"/>
              <a:buAutoNum type="arabicPeriod"/>
            </a:pPr>
            <a:r>
              <a:rPr lang="en-CA" sz="1600" dirty="0">
                <a:latin typeface="Abadi Extra Light" panose="020B0204020104020204" pitchFamily="34" charset="0"/>
                <a:ea typeface="Calibri" panose="020F0502020204030204" pitchFamily="34" charset="0"/>
                <a:cs typeface="Times New Roman" panose="02020603050405020304" pitchFamily="18" charset="0"/>
              </a:rPr>
              <a:t>The prompt format along with the actual examples are passed to the FewShotPromptTemplate() API that prepares the message and finally passed to the LLM using the LLMChain() API. </a:t>
            </a:r>
          </a:p>
          <a:p>
            <a:pPr marL="939800" lvl="1" indent="-342900">
              <a:buFont typeface="+mj-lt"/>
              <a:buAutoNum type="arabicPeriod"/>
            </a:pPr>
            <a:r>
              <a:rPr lang="en-CA" sz="1600" dirty="0">
                <a:latin typeface="Abadi Extra Light" panose="020B0204020104020204" pitchFamily="34" charset="0"/>
                <a:ea typeface="Calibri" panose="020F0502020204030204" pitchFamily="34" charset="0"/>
                <a:cs typeface="Times New Roman" panose="02020603050405020304" pitchFamily="18" charset="0"/>
              </a:rPr>
              <a:t>The prompt engineered LLM is coupled with the base LLM to work as fine-tuned LLM to serve purposes of this project work. </a:t>
            </a:r>
          </a:p>
          <a:p>
            <a:pPr marL="482600" indent="-342900">
              <a:buFont typeface="+mj-lt"/>
              <a:buAutoNum type="arabicPeriod"/>
            </a:pPr>
            <a:endParaRPr lang="en-CA" sz="1600" dirty="0">
              <a:latin typeface="Abadi Extra Light" panose="020B0204020104020204" pitchFamily="34" charset="0"/>
              <a:ea typeface="Calibri" panose="020F0502020204030204" pitchFamily="34" charset="0"/>
              <a:cs typeface="Times New Roman" panose="02020603050405020304" pitchFamily="18" charset="0"/>
            </a:endParaRPr>
          </a:p>
          <a:p>
            <a:pPr marL="139700" indent="0">
              <a:buNone/>
            </a:pPr>
            <a:endParaRPr lang="en-CA" sz="1600" dirty="0">
              <a:latin typeface="Abadi Extra Light" panose="020B020402010402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endParaRPr lang="en-CA" sz="1600" dirty="0">
              <a:latin typeface="Abadi Extra Light" panose="020B0204020104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9666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FDD26-C11B-F562-74FA-600CA07AD726}"/>
              </a:ext>
            </a:extLst>
          </p:cNvPr>
          <p:cNvSpPr>
            <a:spLocks noGrp="1"/>
          </p:cNvSpPr>
          <p:nvPr>
            <p:ph type="title"/>
          </p:nvPr>
        </p:nvSpPr>
        <p:spPr/>
        <p:txBody>
          <a:bodyPr/>
          <a:lstStyle/>
          <a:p>
            <a:r>
              <a:rPr lang="en-CA" dirty="0"/>
              <a:t>Query and Training GPT 3.5</a:t>
            </a:r>
          </a:p>
        </p:txBody>
      </p:sp>
      <p:sp>
        <p:nvSpPr>
          <p:cNvPr id="3" name="Subtitle 2">
            <a:extLst>
              <a:ext uri="{FF2B5EF4-FFF2-40B4-BE49-F238E27FC236}">
                <a16:creationId xmlns:a16="http://schemas.microsoft.com/office/drawing/2014/main" id="{A97AD089-BE33-3D63-5AD4-930E889AC2D6}"/>
              </a:ext>
            </a:extLst>
          </p:cNvPr>
          <p:cNvSpPr>
            <a:spLocks noGrp="1"/>
          </p:cNvSpPr>
          <p:nvPr>
            <p:ph type="subTitle" idx="1"/>
          </p:nvPr>
        </p:nvSpPr>
        <p:spPr>
          <a:xfrm>
            <a:off x="715100" y="1441094"/>
            <a:ext cx="4004700" cy="3167456"/>
          </a:xfrm>
        </p:spPr>
        <p:txBody>
          <a:bodyPr/>
          <a:lstStyle/>
          <a:p>
            <a:pPr marL="139700" indent="0">
              <a:buNone/>
            </a:pPr>
            <a:r>
              <a:rPr lang="en-US" sz="1100" b="0" dirty="0">
                <a:solidFill>
                  <a:srgbClr val="000000"/>
                </a:solidFill>
                <a:effectLst/>
                <a:latin typeface="Courier New" panose="02070309020205020404" pitchFamily="49" charset="0"/>
              </a:rPr>
              <a:t>topic_template = </a:t>
            </a:r>
            <a:r>
              <a:rPr lang="en-US" sz="1100" b="0" dirty="0">
                <a:solidFill>
                  <a:srgbClr val="A31515"/>
                </a:solidFill>
                <a:effectLst/>
                <a:latin typeface="Courier New" panose="02070309020205020404" pitchFamily="49" charset="0"/>
              </a:rPr>
              <a:t>"""</a:t>
            </a:r>
            <a:endParaRPr lang="en-US" sz="1100" b="0" dirty="0">
              <a:solidFill>
                <a:srgbClr val="000000"/>
              </a:solidFill>
              <a:effectLst/>
              <a:latin typeface="Courier New" panose="02070309020205020404" pitchFamily="49" charset="0"/>
            </a:endParaRPr>
          </a:p>
          <a:p>
            <a:pPr marL="139700" indent="0">
              <a:buNone/>
            </a:pPr>
            <a:r>
              <a:rPr lang="en-US" sz="1100" b="0" dirty="0">
                <a:solidFill>
                  <a:srgbClr val="A31515"/>
                </a:solidFill>
                <a:effectLst/>
                <a:latin typeface="Courier New" panose="02070309020205020404" pitchFamily="49" charset="0"/>
              </a:rPr>
              <a:t>You are a mathematics expert and assistant who helps answer mathematics questions. .</a:t>
            </a:r>
            <a:endParaRPr lang="en-US" sz="1100" b="0" dirty="0">
              <a:solidFill>
                <a:srgbClr val="000000"/>
              </a:solidFill>
              <a:effectLst/>
              <a:latin typeface="Courier New" panose="02070309020205020404" pitchFamily="49" charset="0"/>
            </a:endParaRPr>
          </a:p>
          <a:p>
            <a:pPr marL="139700" indent="0">
              <a:buNone/>
            </a:pPr>
            <a:r>
              <a:rPr lang="en-US" sz="1100" b="0" dirty="0">
                <a:solidFill>
                  <a:srgbClr val="A31515"/>
                </a:solidFill>
                <a:effectLst/>
                <a:latin typeface="Courier New" panose="02070309020205020404" pitchFamily="49" charset="0"/>
              </a:rPr>
              <a:t>A user will pass in a mathematics question and you should classify the topic of the question.</a:t>
            </a:r>
            <a:endParaRPr lang="en-US" sz="1100" b="0" dirty="0">
              <a:solidFill>
                <a:srgbClr val="000000"/>
              </a:solidFill>
              <a:effectLst/>
              <a:latin typeface="Courier New" panose="02070309020205020404" pitchFamily="49" charset="0"/>
            </a:endParaRPr>
          </a:p>
          <a:p>
            <a:pPr marL="139700" indent="0">
              <a:buNone/>
            </a:pPr>
            <a:r>
              <a:rPr lang="en-US" sz="1100" b="0" dirty="0">
                <a:solidFill>
                  <a:srgbClr val="A31515"/>
                </a:solidFill>
                <a:effectLst/>
                <a:latin typeface="Courier New" panose="02070309020205020404" pitchFamily="49" charset="0"/>
              </a:rPr>
              <a:t>The topic should be one of the following class: Numbers and Numerations, Geometry, Place Value, Fractions, Units of Measurement, Probability, Algebra, Statistics, Ratios and Proportions, and Patterns.</a:t>
            </a:r>
            <a:endParaRPr lang="en-US" sz="1100" b="0" dirty="0">
              <a:solidFill>
                <a:srgbClr val="000000"/>
              </a:solidFill>
              <a:effectLst/>
              <a:latin typeface="Courier New" panose="02070309020205020404" pitchFamily="49" charset="0"/>
            </a:endParaRPr>
          </a:p>
          <a:p>
            <a:pPr marL="139700" indent="0">
              <a:buNone/>
            </a:pPr>
            <a:r>
              <a:rPr lang="en-US" sz="1100" b="0" dirty="0">
                <a:solidFill>
                  <a:srgbClr val="A31515"/>
                </a:solidFill>
                <a:effectLst/>
                <a:latin typeface="Courier New" panose="02070309020205020404" pitchFamily="49" charset="0"/>
              </a:rPr>
              <a:t>Only return the topic and nothing</a:t>
            </a:r>
          </a:p>
          <a:p>
            <a:pPr marL="139700" indent="0">
              <a:buNone/>
            </a:pPr>
            <a:br>
              <a:rPr lang="en-US" sz="1100" b="0" dirty="0">
                <a:solidFill>
                  <a:srgbClr val="000000"/>
                </a:solidFill>
                <a:effectLst/>
                <a:latin typeface="Courier New" panose="02070309020205020404" pitchFamily="49" charset="0"/>
              </a:rPr>
            </a:br>
            <a:r>
              <a:rPr lang="en-US" sz="1100" b="0" dirty="0">
                <a:solidFill>
                  <a:srgbClr val="A31515"/>
                </a:solidFill>
                <a:effectLst/>
                <a:latin typeface="Courier New" panose="02070309020205020404" pitchFamily="49" charset="0"/>
              </a:rPr>
              <a:t>What topic is this mathematic question: \n{format_instructions}\n{question}?</a:t>
            </a:r>
            <a:endParaRPr lang="en-US" sz="1100" b="0" dirty="0">
              <a:solidFill>
                <a:srgbClr val="000000"/>
              </a:solidFill>
              <a:effectLst/>
              <a:latin typeface="Courier New" panose="02070309020205020404" pitchFamily="49" charset="0"/>
            </a:endParaRPr>
          </a:p>
          <a:p>
            <a:pPr marL="139700" indent="0">
              <a:buNone/>
            </a:pPr>
            <a:r>
              <a:rPr lang="en-US" sz="1100" b="0" dirty="0">
                <a:solidFill>
                  <a:srgbClr val="A31515"/>
                </a:solidFill>
                <a:effectLst/>
                <a:latin typeface="Courier New" panose="02070309020205020404" pitchFamily="49" charset="0"/>
              </a:rPr>
              <a:t>"""</a:t>
            </a:r>
            <a:endParaRPr lang="en-US" sz="1100" b="0" dirty="0">
              <a:solidFill>
                <a:srgbClr val="000000"/>
              </a:solidFill>
              <a:effectLst/>
              <a:latin typeface="Courier New" panose="02070309020205020404" pitchFamily="49" charset="0"/>
            </a:endParaRPr>
          </a:p>
          <a:p>
            <a:endParaRPr lang="en-CA" dirty="0"/>
          </a:p>
        </p:txBody>
      </p:sp>
      <p:sp>
        <p:nvSpPr>
          <p:cNvPr id="4" name="Subtitle 3">
            <a:extLst>
              <a:ext uri="{FF2B5EF4-FFF2-40B4-BE49-F238E27FC236}">
                <a16:creationId xmlns:a16="http://schemas.microsoft.com/office/drawing/2014/main" id="{4D9AC8BC-F8B8-C401-432C-9C3F284E8158}"/>
              </a:ext>
            </a:extLst>
          </p:cNvPr>
          <p:cNvSpPr>
            <a:spLocks noGrp="1"/>
          </p:cNvSpPr>
          <p:nvPr>
            <p:ph type="subTitle" idx="2"/>
          </p:nvPr>
        </p:nvSpPr>
        <p:spPr>
          <a:xfrm>
            <a:off x="4994900" y="1441092"/>
            <a:ext cx="3429000" cy="3167457"/>
          </a:xfrm>
        </p:spPr>
        <p:txBody>
          <a:bodyPr/>
          <a:lstStyle/>
          <a:p>
            <a:pPr marL="139700" indent="0">
              <a:buNone/>
            </a:pPr>
            <a:r>
              <a:rPr lang="en-US" sz="1100" b="0" dirty="0" err="1">
                <a:solidFill>
                  <a:srgbClr val="000000"/>
                </a:solidFill>
                <a:effectLst/>
                <a:latin typeface="Courier New" panose="02070309020205020404" pitchFamily="49" charset="0"/>
              </a:rPr>
              <a:t>Prompt_examples</a:t>
            </a:r>
            <a:r>
              <a:rPr lang="en-US" sz="1100" b="0" dirty="0">
                <a:solidFill>
                  <a:srgbClr val="000000"/>
                </a:solidFill>
                <a:effectLst/>
                <a:latin typeface="Courier New" panose="02070309020205020404" pitchFamily="49" charset="0"/>
              </a:rPr>
              <a:t> = [</a:t>
            </a:r>
          </a:p>
          <a:p>
            <a:pPr marL="139700" indent="0">
              <a:buNone/>
            </a:pPr>
            <a:r>
              <a:rPr lang="en-US" sz="1100" b="0" dirty="0">
                <a:solidFill>
                  <a:srgbClr val="000000"/>
                </a:solidFill>
                <a:effectLst/>
                <a:latin typeface="Courier New" panose="02070309020205020404" pitchFamily="49" charset="0"/>
              </a:rPr>
              <a:t>{</a:t>
            </a:r>
            <a:r>
              <a:rPr lang="en-US" sz="1100" b="0" dirty="0">
                <a:solidFill>
                  <a:srgbClr val="A31515"/>
                </a:solidFill>
                <a:effectLst/>
                <a:latin typeface="Courier New" panose="02070309020205020404" pitchFamily="49" charset="0"/>
              </a:rPr>
              <a:t>"question"</a:t>
            </a:r>
            <a:r>
              <a:rPr lang="en-US" sz="1100" b="0" dirty="0">
                <a:solidFill>
                  <a:srgbClr val="000000"/>
                </a:solidFill>
                <a:effectLst/>
                <a:latin typeface="Courier New" panose="02070309020205020404" pitchFamily="49" charset="0"/>
              </a:rPr>
              <a:t> : </a:t>
            </a:r>
            <a:r>
              <a:rPr lang="en-US" sz="1100" b="0" dirty="0">
                <a:solidFill>
                  <a:srgbClr val="A31515"/>
                </a:solidFill>
                <a:effectLst/>
                <a:latin typeface="Courier New" panose="02070309020205020404" pitchFamily="49" charset="0"/>
              </a:rPr>
              <a:t>"What is 234-187?"</a:t>
            </a:r>
            <a:r>
              <a:rPr lang="en-US" sz="1100" b="0" dirty="0">
                <a:solidFill>
                  <a:srgbClr val="000000"/>
                </a:solidFill>
                <a:effectLst/>
                <a:latin typeface="Courier New" panose="02070309020205020404" pitchFamily="49" charset="0"/>
              </a:rPr>
              <a:t>, </a:t>
            </a:r>
            <a:r>
              <a:rPr lang="en-US" sz="1100" b="0" dirty="0">
                <a:solidFill>
                  <a:srgbClr val="A31515"/>
                </a:solidFill>
                <a:effectLst/>
                <a:latin typeface="Courier New" panose="02070309020205020404" pitchFamily="49" charset="0"/>
              </a:rPr>
              <a:t>"topic"</a:t>
            </a:r>
            <a:r>
              <a:rPr lang="en-US" sz="1100" b="0" dirty="0">
                <a:solidFill>
                  <a:srgbClr val="000000"/>
                </a:solidFill>
                <a:effectLst/>
                <a:latin typeface="Courier New" panose="02070309020205020404" pitchFamily="49" charset="0"/>
              </a:rPr>
              <a:t> : </a:t>
            </a:r>
            <a:r>
              <a:rPr lang="en-US" sz="1100" b="0" dirty="0">
                <a:solidFill>
                  <a:srgbClr val="A31515"/>
                </a:solidFill>
                <a:effectLst/>
                <a:latin typeface="Courier New" panose="02070309020205020404" pitchFamily="49" charset="0"/>
              </a:rPr>
              <a:t>"Numbers and Numerations</a:t>
            </a:r>
            <a:r>
              <a:rPr lang="en-US" sz="1100" dirty="0">
                <a:solidFill>
                  <a:srgbClr val="A31515"/>
                </a:solidFill>
                <a:latin typeface="Courier New" panose="02070309020205020404" pitchFamily="49" charset="0"/>
              </a:rPr>
              <a:t>"}, </a:t>
            </a:r>
          </a:p>
          <a:p>
            <a:pPr marL="139700" indent="0">
              <a:buNone/>
            </a:pPr>
            <a:endParaRPr lang="en-US" sz="1100" dirty="0">
              <a:solidFill>
                <a:srgbClr val="A31515"/>
              </a:solidFill>
              <a:latin typeface="Courier New" panose="02070309020205020404" pitchFamily="49" charset="0"/>
            </a:endParaRPr>
          </a:p>
          <a:p>
            <a:pPr marL="139700" indent="0">
              <a:buNone/>
            </a:pPr>
            <a:r>
              <a:rPr lang="en-US" sz="1100" dirty="0">
                <a:solidFill>
                  <a:srgbClr val="A31515"/>
                </a:solidFill>
                <a:latin typeface="Courier New" panose="02070309020205020404" pitchFamily="49" charset="0"/>
              </a:rPr>
              <a:t>{"question" : "Which one is greater 12/43 or 1/2?", "topic" : "Fractions"}, </a:t>
            </a:r>
          </a:p>
          <a:p>
            <a:pPr marL="139700" indent="0">
              <a:buNone/>
            </a:pPr>
            <a:endParaRPr lang="en-US" sz="1100" dirty="0">
              <a:solidFill>
                <a:srgbClr val="A31515"/>
              </a:solidFill>
              <a:latin typeface="Courier New" panose="02070309020205020404" pitchFamily="49" charset="0"/>
            </a:endParaRPr>
          </a:p>
          <a:p>
            <a:pPr marL="139700" indent="0">
              <a:buNone/>
            </a:pPr>
            <a:r>
              <a:rPr lang="en-US" sz="1100" dirty="0">
                <a:solidFill>
                  <a:srgbClr val="A31515"/>
                </a:solidFill>
                <a:latin typeface="Courier New" panose="02070309020205020404" pitchFamily="49" charset="0"/>
              </a:rPr>
              <a:t>{"question" : "The perimeter of a rectangular pool is 48 meters. If the length of the pool is 11 meters, then find its width.", "topic" : "Geometry"},</a:t>
            </a:r>
          </a:p>
          <a:p>
            <a:pPr marL="139700" indent="0">
              <a:buNone/>
            </a:pPr>
            <a:r>
              <a:rPr lang="en-US" sz="1100" dirty="0">
                <a:solidFill>
                  <a:srgbClr val="A31515"/>
                </a:solidFill>
                <a:latin typeface="Courier New" panose="02070309020205020404" pitchFamily="49" charset="0"/>
              </a:rPr>
              <a:t> </a:t>
            </a:r>
          </a:p>
          <a:p>
            <a:pPr marL="139700" indent="0">
              <a:buNone/>
            </a:pPr>
            <a:r>
              <a:rPr lang="en-US" sz="1100" dirty="0">
                <a:solidFill>
                  <a:srgbClr val="A31515"/>
                </a:solidFill>
                <a:latin typeface="Courier New" panose="02070309020205020404" pitchFamily="49" charset="0"/>
              </a:rPr>
              <a:t>{"question" : "A bicycling club has 88 members, of which 36 are males and the rest are females. What is the ratio of females to males?", "topic" : "Ratios and Proportions"}</a:t>
            </a:r>
          </a:p>
          <a:p>
            <a:pPr marL="139700" indent="0">
              <a:buNone/>
            </a:pPr>
            <a:endParaRPr lang="en-US" sz="1400" b="0" dirty="0">
              <a:solidFill>
                <a:srgbClr val="000000"/>
              </a:solidFill>
              <a:effectLst/>
              <a:latin typeface="Courier New" panose="02070309020205020404" pitchFamily="49" charset="0"/>
            </a:endParaRPr>
          </a:p>
          <a:p>
            <a:pPr marL="139700" indent="0">
              <a:buNone/>
            </a:pPr>
            <a:endParaRPr lang="en-US" sz="1100" dirty="0">
              <a:solidFill>
                <a:srgbClr val="A31515"/>
              </a:solidFill>
              <a:latin typeface="Courier New" panose="02070309020205020404" pitchFamily="49" charset="0"/>
            </a:endParaRPr>
          </a:p>
          <a:p>
            <a:pPr marL="139700" indent="0">
              <a:buNone/>
            </a:pPr>
            <a:endParaRPr lang="en-US" sz="1100" b="0" dirty="0">
              <a:solidFill>
                <a:srgbClr val="000000"/>
              </a:solidFill>
              <a:effectLst/>
              <a:latin typeface="Courier New" panose="02070309020205020404" pitchFamily="49" charset="0"/>
            </a:endParaRPr>
          </a:p>
          <a:p>
            <a:endParaRPr lang="en-CA" dirty="0"/>
          </a:p>
        </p:txBody>
      </p:sp>
      <p:sp>
        <p:nvSpPr>
          <p:cNvPr id="5" name="TextBox 4">
            <a:extLst>
              <a:ext uri="{FF2B5EF4-FFF2-40B4-BE49-F238E27FC236}">
                <a16:creationId xmlns:a16="http://schemas.microsoft.com/office/drawing/2014/main" id="{94447D66-7F98-4D51-59BE-D57AA62FB068}"/>
              </a:ext>
            </a:extLst>
          </p:cNvPr>
          <p:cNvSpPr txBox="1"/>
          <p:nvPr/>
        </p:nvSpPr>
        <p:spPr>
          <a:xfrm>
            <a:off x="1938381" y="1205787"/>
            <a:ext cx="1338682" cy="307777"/>
          </a:xfrm>
          <a:prstGeom prst="rect">
            <a:avLst/>
          </a:prstGeom>
          <a:noFill/>
        </p:spPr>
        <p:txBody>
          <a:bodyPr wrap="square" rtlCol="0">
            <a:spAutoFit/>
          </a:bodyPr>
          <a:lstStyle/>
          <a:p>
            <a:r>
              <a:rPr lang="en-CA" dirty="0">
                <a:latin typeface="ADLaM Display" panose="02010000000000000000" pitchFamily="2" charset="0"/>
                <a:ea typeface="ADLaM Display" panose="02010000000000000000" pitchFamily="2" charset="0"/>
                <a:cs typeface="ADLaM Display" panose="02010000000000000000" pitchFamily="2" charset="0"/>
              </a:rPr>
              <a:t>Query</a:t>
            </a:r>
          </a:p>
        </p:txBody>
      </p:sp>
      <p:sp>
        <p:nvSpPr>
          <p:cNvPr id="6" name="TextBox 5">
            <a:extLst>
              <a:ext uri="{FF2B5EF4-FFF2-40B4-BE49-F238E27FC236}">
                <a16:creationId xmlns:a16="http://schemas.microsoft.com/office/drawing/2014/main" id="{F278E331-8D3C-2763-71D4-6172375EBFF6}"/>
              </a:ext>
            </a:extLst>
          </p:cNvPr>
          <p:cNvSpPr txBox="1"/>
          <p:nvPr/>
        </p:nvSpPr>
        <p:spPr>
          <a:xfrm>
            <a:off x="6040059" y="1205788"/>
            <a:ext cx="1338682" cy="307777"/>
          </a:xfrm>
          <a:prstGeom prst="rect">
            <a:avLst/>
          </a:prstGeom>
          <a:noFill/>
        </p:spPr>
        <p:txBody>
          <a:bodyPr wrap="square" rtlCol="0">
            <a:spAutoFit/>
          </a:bodyPr>
          <a:lstStyle/>
          <a:p>
            <a:r>
              <a:rPr lang="en-CA" b="1" dirty="0">
                <a:latin typeface="ADLaM Display" panose="02010000000000000000" pitchFamily="2" charset="0"/>
                <a:ea typeface="ADLaM Display" panose="02010000000000000000" pitchFamily="2" charset="0"/>
                <a:cs typeface="ADLaM Display" panose="02010000000000000000" pitchFamily="2" charset="0"/>
              </a:rPr>
              <a:t>Training</a:t>
            </a:r>
          </a:p>
        </p:txBody>
      </p:sp>
    </p:spTree>
    <p:extLst>
      <p:ext uri="{BB962C8B-B14F-4D97-AF65-F5344CB8AC3E}">
        <p14:creationId xmlns:p14="http://schemas.microsoft.com/office/powerpoint/2010/main" val="277450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Procedure: Part 4 - Algorithm (Math Engine)</a:t>
            </a:r>
            <a:endParaRPr dirty="0"/>
          </a:p>
        </p:txBody>
      </p:sp>
      <p:sp>
        <p:nvSpPr>
          <p:cNvPr id="39" name="Subtitle 38">
            <a:extLst>
              <a:ext uri="{FF2B5EF4-FFF2-40B4-BE49-F238E27FC236}">
                <a16:creationId xmlns:a16="http://schemas.microsoft.com/office/drawing/2014/main" id="{B55177B9-64E4-BDC7-1575-8FF55E4087A5}"/>
              </a:ext>
            </a:extLst>
          </p:cNvPr>
          <p:cNvSpPr>
            <a:spLocks noGrp="1"/>
          </p:cNvSpPr>
          <p:nvPr>
            <p:ph type="subTitle" idx="1"/>
          </p:nvPr>
        </p:nvSpPr>
        <p:spPr>
          <a:xfrm>
            <a:off x="94747" y="1239583"/>
            <a:ext cx="4310023" cy="3668146"/>
          </a:xfrm>
        </p:spPr>
        <p:txBody>
          <a:bodyPr/>
          <a:lstStyle/>
          <a:p>
            <a:pPr marL="342900" lvl="0" indent="-342900" algn="just">
              <a:lnSpc>
                <a:spcPct val="107000"/>
              </a:lnSpc>
              <a:buFont typeface="+mj-lt"/>
              <a:buAutoNum type="arabicPeriod"/>
            </a:pPr>
            <a:r>
              <a:rPr lang="en-CA" sz="1600" kern="100" dirty="0">
                <a:effectLst/>
                <a:latin typeface="Abadi Extra Light" panose="020B0204020104020204" pitchFamily="34" charset="0"/>
                <a:ea typeface="Calibri" panose="020F0502020204030204" pitchFamily="34" charset="0"/>
                <a:cs typeface="Times New Roman" panose="02020603050405020304" pitchFamily="18" charset="0"/>
              </a:rPr>
              <a:t>First, the question is taken as an input</a:t>
            </a:r>
          </a:p>
          <a:p>
            <a:pPr marL="342900" lvl="0" indent="-342900" algn="just">
              <a:lnSpc>
                <a:spcPct val="107000"/>
              </a:lnSpc>
              <a:buFont typeface="+mj-lt"/>
              <a:buAutoNum type="arabicPeriod"/>
            </a:pPr>
            <a:r>
              <a:rPr lang="en-CA" sz="1600" kern="100" dirty="0">
                <a:effectLst/>
                <a:latin typeface="Abadi Extra Light" panose="020B0204020104020204" pitchFamily="34" charset="0"/>
                <a:ea typeface="Calibri" panose="020F0502020204030204" pitchFamily="34" charset="0"/>
                <a:cs typeface="Times New Roman" panose="02020603050405020304" pitchFamily="18" charset="0"/>
              </a:rPr>
              <a:t>It is classified as a word or non-word problem </a:t>
            </a:r>
          </a:p>
          <a:p>
            <a:pPr marL="342900" lvl="0" indent="-342900" algn="just">
              <a:lnSpc>
                <a:spcPct val="107000"/>
              </a:lnSpc>
              <a:buFont typeface="+mj-lt"/>
              <a:buAutoNum type="arabicPeriod"/>
            </a:pPr>
            <a:r>
              <a:rPr lang="en-CA" sz="1600" kern="100" dirty="0">
                <a:effectLst/>
                <a:latin typeface="Abadi Extra Light" panose="020B0204020104020204" pitchFamily="34" charset="0"/>
                <a:ea typeface="Calibri" panose="020F0502020204030204" pitchFamily="34" charset="0"/>
                <a:cs typeface="Times New Roman" panose="02020603050405020304" pitchFamily="18" charset="0"/>
              </a:rPr>
              <a:t>If the question is not a word problem, the LLM is used to predict the topic of the problem. </a:t>
            </a:r>
          </a:p>
          <a:p>
            <a:pPr marL="342900" lvl="0" indent="-342900" algn="just">
              <a:lnSpc>
                <a:spcPct val="107000"/>
              </a:lnSpc>
              <a:buFont typeface="+mj-lt"/>
              <a:buAutoNum type="arabicPeriod"/>
            </a:pPr>
            <a:r>
              <a:rPr lang="en-CA" sz="1600" kern="100" dirty="0">
                <a:effectLst/>
                <a:latin typeface="Abadi Extra Light" panose="020B0204020104020204" pitchFamily="34" charset="0"/>
                <a:ea typeface="Calibri" panose="020F0502020204030204" pitchFamily="34" charset="0"/>
                <a:cs typeface="Times New Roman" panose="02020603050405020304" pitchFamily="18" charset="0"/>
              </a:rPr>
              <a:t>The LLM predicts the subtopic in that topic. </a:t>
            </a:r>
          </a:p>
          <a:p>
            <a:pPr marL="342900" lvl="0" indent="-342900" algn="just">
              <a:lnSpc>
                <a:spcPct val="107000"/>
              </a:lnSpc>
              <a:buFont typeface="+mj-lt"/>
              <a:buAutoNum type="arabicPeriod"/>
            </a:pPr>
            <a:r>
              <a:rPr lang="en-CA" sz="1600" kern="100" dirty="0">
                <a:effectLst/>
                <a:latin typeface="Abadi Extra Light" panose="020B0204020104020204" pitchFamily="34" charset="0"/>
                <a:ea typeface="Calibri" panose="020F0502020204030204" pitchFamily="34" charset="0"/>
                <a:cs typeface="Times New Roman" panose="02020603050405020304" pitchFamily="18" charset="0"/>
              </a:rPr>
              <a:t>To confirm that the question has been classified correctly they are both verified.</a:t>
            </a:r>
          </a:p>
          <a:p>
            <a:pPr marL="342900" lvl="0" indent="-342900" algn="just">
              <a:lnSpc>
                <a:spcPct val="107000"/>
              </a:lnSpc>
              <a:buFont typeface="+mj-lt"/>
              <a:buAutoNum type="arabicPeriod"/>
            </a:pPr>
            <a:r>
              <a:rPr lang="en-CA" sz="1600" kern="100" dirty="0">
                <a:effectLst/>
                <a:latin typeface="Abadi Extra Light" panose="020B0204020104020204" pitchFamily="34" charset="0"/>
                <a:ea typeface="Calibri" panose="020F0502020204030204" pitchFamily="34" charset="0"/>
                <a:cs typeface="Times New Roman" panose="02020603050405020304" pitchFamily="18" charset="0"/>
              </a:rPr>
              <a:t>For feature extraction, the LLM’s mathematical </a:t>
            </a:r>
            <a:r>
              <a:rPr lang="en-CA" sz="1600" kern="100" dirty="0">
                <a:latin typeface="Abadi Extra Light" panose="020B0204020104020204" pitchFamily="34" charset="0"/>
                <a:ea typeface="Calibri" panose="020F0502020204030204" pitchFamily="34" charset="0"/>
                <a:cs typeface="Times New Roman" panose="02020603050405020304" pitchFamily="18" charset="0"/>
              </a:rPr>
              <a:t>understanding is used to break the problem down into its mathematical components.</a:t>
            </a:r>
          </a:p>
          <a:p>
            <a:pPr marL="342900" lvl="0" indent="-342900" algn="just">
              <a:lnSpc>
                <a:spcPct val="107000"/>
              </a:lnSpc>
              <a:buFont typeface="+mj-lt"/>
              <a:buAutoNum type="arabicPeriod"/>
            </a:pPr>
            <a:r>
              <a:rPr lang="en-CA" sz="1600" kern="100" dirty="0">
                <a:latin typeface="Abadi Extra Light" panose="020B0204020104020204" pitchFamily="34" charset="0"/>
                <a:ea typeface="Calibri" panose="020F0502020204030204" pitchFamily="34" charset="0"/>
                <a:cs typeface="Times New Roman" panose="02020603050405020304" pitchFamily="18" charset="0"/>
              </a:rPr>
              <a:t>The new features are the generated using the current features and the desired complexity </a:t>
            </a:r>
          </a:p>
          <a:p>
            <a:pPr marL="342900" lvl="0" indent="-342900" algn="just">
              <a:lnSpc>
                <a:spcPct val="107000"/>
              </a:lnSpc>
              <a:spcAft>
                <a:spcPts val="800"/>
              </a:spcAft>
              <a:buFont typeface="+mj-lt"/>
              <a:buAutoNum type="arabicPeriod"/>
            </a:pPr>
            <a:r>
              <a:rPr lang="en-CA" sz="1600" kern="100" dirty="0">
                <a:latin typeface="Abadi Extra Light" panose="020B0204020104020204" pitchFamily="34" charset="0"/>
                <a:ea typeface="Calibri" panose="020F0502020204030204" pitchFamily="34" charset="0"/>
                <a:cs typeface="Times New Roman" panose="02020603050405020304" pitchFamily="18" charset="0"/>
              </a:rPr>
              <a:t>The original question and the new features set are used to compose an entirely new question</a:t>
            </a:r>
            <a:endParaRPr lang="en-CA" sz="1600" dirty="0">
              <a:latin typeface="Abadi Extra Light" panose="020B0204020104020204" pitchFamily="34" charset="0"/>
              <a:ea typeface="Calibri" panose="020F0502020204030204" pitchFamily="34" charset="0"/>
              <a:cs typeface="Times New Roman" panose="02020603050405020304" pitchFamily="18" charset="0"/>
            </a:endParaRPr>
          </a:p>
          <a:p>
            <a:pPr marL="139700" indent="0">
              <a:buNone/>
            </a:pPr>
            <a:endParaRPr lang="en-CA" sz="1350" dirty="0">
              <a:latin typeface="Abadi Extra Light" panose="020B020402010402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endParaRPr lang="en-CA" sz="1350" dirty="0">
              <a:latin typeface="Abadi Extra Light" panose="020B0204020104020204" pitchFamily="34" charset="0"/>
              <a:ea typeface="Calibri" panose="020F0502020204030204" pitchFamily="34" charset="0"/>
              <a:cs typeface="Times New Roman" panose="02020603050405020304" pitchFamily="18" charset="0"/>
            </a:endParaRPr>
          </a:p>
        </p:txBody>
      </p:sp>
      <p:pic>
        <p:nvPicPr>
          <p:cNvPr id="44" name="Picture 43" descr="A diagram of a problem&#10;&#10;Description automatically generated">
            <a:extLst>
              <a:ext uri="{FF2B5EF4-FFF2-40B4-BE49-F238E27FC236}">
                <a16:creationId xmlns:a16="http://schemas.microsoft.com/office/drawing/2014/main" id="{ACF1F882-DD46-4B54-C981-83724D857526}"/>
              </a:ext>
            </a:extLst>
          </p:cNvPr>
          <p:cNvPicPr>
            <a:picLocks noChangeAspect="1"/>
          </p:cNvPicPr>
          <p:nvPr/>
        </p:nvPicPr>
        <p:blipFill>
          <a:blip r:embed="rId3"/>
          <a:stretch>
            <a:fillRect/>
          </a:stretch>
        </p:blipFill>
        <p:spPr>
          <a:xfrm>
            <a:off x="4404770" y="1378266"/>
            <a:ext cx="4878219" cy="3390780"/>
          </a:xfrm>
          <a:prstGeom prst="rect">
            <a:avLst/>
          </a:prstGeom>
        </p:spPr>
      </p:pic>
    </p:spTree>
    <p:extLst>
      <p:ext uri="{BB962C8B-B14F-4D97-AF65-F5344CB8AC3E}">
        <p14:creationId xmlns:p14="http://schemas.microsoft.com/office/powerpoint/2010/main" val="3955103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86"/>
          <p:cNvSpPr txBox="1">
            <a:spLocks noGrp="1"/>
          </p:cNvSpPr>
          <p:nvPr>
            <p:ph type="title"/>
          </p:nvPr>
        </p:nvSpPr>
        <p:spPr>
          <a:xfrm>
            <a:off x="4237672" y="1775425"/>
            <a:ext cx="2910003" cy="11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&amp; Analysis</a:t>
            </a:r>
            <a:endParaRPr dirty="0"/>
          </a:p>
        </p:txBody>
      </p:sp>
      <p:sp>
        <p:nvSpPr>
          <p:cNvPr id="811" name="Google Shape;811;p86"/>
          <p:cNvSpPr txBox="1">
            <a:spLocks noGrp="1"/>
          </p:cNvSpPr>
          <p:nvPr>
            <p:ph type="title" idx="2"/>
          </p:nvPr>
        </p:nvSpPr>
        <p:spPr>
          <a:xfrm>
            <a:off x="2474011" y="1592863"/>
            <a:ext cx="2112300" cy="141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Tree>
    <p:extLst>
      <p:ext uri="{BB962C8B-B14F-4D97-AF65-F5344CB8AC3E}">
        <p14:creationId xmlns:p14="http://schemas.microsoft.com/office/powerpoint/2010/main" val="48112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7"/>
          <p:cNvSpPr txBox="1">
            <a:spLocks noGrp="1"/>
          </p:cNvSpPr>
          <p:nvPr>
            <p:ph type="title"/>
          </p:nvPr>
        </p:nvSpPr>
        <p:spPr>
          <a:xfrm flipH="1">
            <a:off x="600074" y="278096"/>
            <a:ext cx="8642958" cy="6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accent1"/>
                </a:solidFill>
              </a:rPr>
              <a:t>Validation and Training list </a:t>
            </a:r>
            <a:endParaRPr sz="2400" dirty="0"/>
          </a:p>
        </p:txBody>
      </p:sp>
      <p:sp>
        <p:nvSpPr>
          <p:cNvPr id="654" name="Google Shape;654;p77"/>
          <p:cNvSpPr txBox="1">
            <a:spLocks noGrp="1"/>
          </p:cNvSpPr>
          <p:nvPr>
            <p:ph type="subTitle" idx="1"/>
          </p:nvPr>
        </p:nvSpPr>
        <p:spPr>
          <a:xfrm flipH="1">
            <a:off x="250520" y="1107663"/>
            <a:ext cx="3388030" cy="3850844"/>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CA" dirty="0">
                <a:latin typeface="Abadi Extra Light" panose="020B0204020104020204" pitchFamily="34" charset="0"/>
              </a:rPr>
              <a:t>Questions from various topics are chosen to create a validation and training list</a:t>
            </a:r>
          </a:p>
          <a:p>
            <a:pPr marL="285750" lvl="0" indent="-285750" algn="l">
              <a:buFont typeface="Arial" panose="020B0604020202020204" pitchFamily="34" charset="0"/>
              <a:buChar char="•"/>
            </a:pPr>
            <a:r>
              <a:rPr lang="en-CA" dirty="0">
                <a:latin typeface="Abadi Extra Light" panose="020B0204020104020204" pitchFamily="34" charset="0"/>
              </a:rPr>
              <a:t>The number of questions per topic was chosen based on the variety, and complexity of the questions in each topic</a:t>
            </a:r>
          </a:p>
          <a:p>
            <a:pPr marL="285750" lvl="0" indent="-285750" algn="l">
              <a:buFont typeface="Arial" panose="020B0604020202020204" pitchFamily="34" charset="0"/>
              <a:buChar char="•"/>
            </a:pPr>
            <a:r>
              <a:rPr lang="en-CA" dirty="0">
                <a:latin typeface="Abadi Extra Light" panose="020B0204020104020204" pitchFamily="34" charset="0"/>
              </a:rPr>
              <a:t>In the validation and training list 36% were word problems and 64% were non word problem questions.</a:t>
            </a:r>
            <a:endParaRPr dirty="0">
              <a:latin typeface="Abadi Extra Light" panose="020B0204020104020204" pitchFamily="34" charset="0"/>
            </a:endParaRPr>
          </a:p>
        </p:txBody>
      </p:sp>
      <p:pic>
        <p:nvPicPr>
          <p:cNvPr id="7" name="Picture 6">
            <a:extLst>
              <a:ext uri="{FF2B5EF4-FFF2-40B4-BE49-F238E27FC236}">
                <a16:creationId xmlns:a16="http://schemas.microsoft.com/office/drawing/2014/main" id="{1762C083-DE5E-2575-318E-7107E230DE5D}"/>
              </a:ext>
            </a:extLst>
          </p:cNvPr>
          <p:cNvPicPr>
            <a:picLocks noChangeAspect="1"/>
          </p:cNvPicPr>
          <p:nvPr/>
        </p:nvPicPr>
        <p:blipFill>
          <a:blip r:embed="rId3"/>
          <a:stretch>
            <a:fillRect/>
          </a:stretch>
        </p:blipFill>
        <p:spPr>
          <a:xfrm>
            <a:off x="3785664" y="2172125"/>
            <a:ext cx="5262398" cy="2832360"/>
          </a:xfrm>
          <a:prstGeom prst="rect">
            <a:avLst/>
          </a:prstGeom>
        </p:spPr>
      </p:pic>
    </p:spTree>
    <p:extLst>
      <p:ext uri="{BB962C8B-B14F-4D97-AF65-F5344CB8AC3E}">
        <p14:creationId xmlns:p14="http://schemas.microsoft.com/office/powerpoint/2010/main" val="943556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7"/>
          <p:cNvSpPr txBox="1">
            <a:spLocks noGrp="1"/>
          </p:cNvSpPr>
          <p:nvPr>
            <p:ph type="title"/>
          </p:nvPr>
        </p:nvSpPr>
        <p:spPr>
          <a:xfrm flipH="1">
            <a:off x="600074" y="278096"/>
            <a:ext cx="8642958" cy="6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accent1"/>
                </a:solidFill>
              </a:rPr>
              <a:t>Data &amp; Analysis: Part 1 - Topic and Subtopic Identification</a:t>
            </a:r>
            <a:endParaRPr sz="2400" dirty="0"/>
          </a:p>
        </p:txBody>
      </p:sp>
      <p:sp>
        <p:nvSpPr>
          <p:cNvPr id="654" name="Google Shape;654;p77"/>
          <p:cNvSpPr txBox="1">
            <a:spLocks noGrp="1"/>
          </p:cNvSpPr>
          <p:nvPr>
            <p:ph type="subTitle" idx="1"/>
          </p:nvPr>
        </p:nvSpPr>
        <p:spPr>
          <a:xfrm flipH="1">
            <a:off x="250520" y="960296"/>
            <a:ext cx="3388030" cy="3850844"/>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CA" sz="1400" dirty="0">
                <a:latin typeface="Abadi Extra Light" panose="020B0204020104020204" pitchFamily="34" charset="0"/>
              </a:rPr>
              <a:t>The topics: Fractions, Measurement, Probability, Statistics, and Algebra were all perfectly identified (100%)</a:t>
            </a:r>
          </a:p>
          <a:p>
            <a:pPr marL="285750" lvl="0" indent="-285750" algn="l">
              <a:buFont typeface="Arial" panose="020B0604020202020204" pitchFamily="34" charset="0"/>
              <a:buChar char="•"/>
            </a:pPr>
            <a:r>
              <a:rPr lang="en-CA" sz="1400" dirty="0">
                <a:latin typeface="Abadi Extra Light" panose="020B0204020104020204" pitchFamily="34" charset="0"/>
              </a:rPr>
              <a:t>The rest of the topics have errors in the identification of the questions</a:t>
            </a:r>
          </a:p>
          <a:p>
            <a:pPr marL="285750" lvl="0" indent="-285750" algn="l">
              <a:buFont typeface="Arial" panose="020B0604020202020204" pitchFamily="34" charset="0"/>
              <a:buChar char="•"/>
            </a:pPr>
            <a:r>
              <a:rPr lang="en-CA" sz="1400" dirty="0">
                <a:latin typeface="Abadi Extra Light" panose="020B0204020104020204" pitchFamily="34" charset="0"/>
              </a:rPr>
              <a:t>The LLM after prompt engineering could do a much better job at identifying the correct topic</a:t>
            </a:r>
          </a:p>
          <a:p>
            <a:pPr marL="285750" indent="-285750" algn="l">
              <a:buFont typeface="Arial" panose="020B0604020202020204" pitchFamily="34" charset="0"/>
              <a:buChar char="•"/>
            </a:pPr>
            <a:r>
              <a:rPr lang="en-CA" sz="1400" dirty="0">
                <a:latin typeface="Abadi Extra Light" panose="020B0204020104020204" pitchFamily="34" charset="0"/>
              </a:rPr>
              <a:t>This can be seen as Numbers and Numerations increased by 11%, Place Value increased by 53%, and many other topics increased in percentage. </a:t>
            </a:r>
          </a:p>
          <a:p>
            <a:pPr marL="285750" indent="-285750" algn="l">
              <a:buFont typeface="Arial" panose="020B0604020202020204" pitchFamily="34" charset="0"/>
              <a:buChar char="•"/>
            </a:pPr>
            <a:r>
              <a:rPr lang="en-CA" sz="1400" dirty="0">
                <a:latin typeface="Abadi Extra Light" panose="020B0204020104020204" pitchFamily="34" charset="0"/>
              </a:rPr>
              <a:t>However, it is observed that the Fractions worsened and decreased by 16%</a:t>
            </a:r>
          </a:p>
          <a:p>
            <a:pPr marL="285750" indent="-285750" algn="l">
              <a:buFont typeface="Arial" panose="020B0604020202020204" pitchFamily="34" charset="0"/>
              <a:buChar char="•"/>
            </a:pPr>
            <a:r>
              <a:rPr lang="en-CA" sz="1400" dirty="0">
                <a:latin typeface="Abadi Extra Light" panose="020B0204020104020204" pitchFamily="34" charset="0"/>
              </a:rPr>
              <a:t>Overall topic identification with prompt engineering increased the percentage by 6%</a:t>
            </a:r>
            <a:endParaRPr sz="1400" dirty="0">
              <a:latin typeface="Abadi Extra Light" panose="020B0204020104020204" pitchFamily="34" charset="0"/>
            </a:endParaRPr>
          </a:p>
        </p:txBody>
      </p:sp>
      <p:pic>
        <p:nvPicPr>
          <p:cNvPr id="2" name="Picture 1" descr="A graph of a number of blue and gray bars&#10;&#10;Description automatically generated">
            <a:extLst>
              <a:ext uri="{FF2B5EF4-FFF2-40B4-BE49-F238E27FC236}">
                <a16:creationId xmlns:a16="http://schemas.microsoft.com/office/drawing/2014/main" id="{40327951-35E3-03AF-9B8F-0F8C46D0FE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8550" y="1043974"/>
            <a:ext cx="5407330" cy="3821430"/>
          </a:xfrm>
          <a:prstGeom prst="rect">
            <a:avLst/>
          </a:prstGeom>
          <a:noFill/>
          <a:ln>
            <a:noFill/>
          </a:ln>
        </p:spPr>
      </p:pic>
    </p:spTree>
    <p:extLst>
      <p:ext uri="{BB962C8B-B14F-4D97-AF65-F5344CB8AC3E}">
        <p14:creationId xmlns:p14="http://schemas.microsoft.com/office/powerpoint/2010/main" val="3713959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8"/>
        <p:cNvGrpSpPr/>
        <p:nvPr/>
      </p:nvGrpSpPr>
      <p:grpSpPr>
        <a:xfrm>
          <a:off x="0" y="0"/>
          <a:ext cx="0" cy="0"/>
          <a:chOff x="0" y="0"/>
          <a:chExt cx="0" cy="0"/>
        </a:xfrm>
      </p:grpSpPr>
      <p:sp>
        <p:nvSpPr>
          <p:cNvPr id="559" name="Google Shape;559;p71"/>
          <p:cNvSpPr txBox="1">
            <a:spLocks noGrp="1"/>
          </p:cNvSpPr>
          <p:nvPr>
            <p:ph type="title" idx="2"/>
          </p:nvPr>
        </p:nvSpPr>
        <p:spPr>
          <a:xfrm>
            <a:off x="720000" y="1951192"/>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 &amp; Introduction</a:t>
            </a:r>
            <a:endParaRPr dirty="0"/>
          </a:p>
        </p:txBody>
      </p:sp>
      <p:sp>
        <p:nvSpPr>
          <p:cNvPr id="560" name="Google Shape;560;p71"/>
          <p:cNvSpPr txBox="1">
            <a:spLocks noGrp="1"/>
          </p:cNvSpPr>
          <p:nvPr>
            <p:ph type="title" idx="3"/>
          </p:nvPr>
        </p:nvSpPr>
        <p:spPr>
          <a:xfrm>
            <a:off x="1250550" y="1364790"/>
            <a:ext cx="127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62" name="Google Shape;562;p71"/>
          <p:cNvSpPr txBox="1">
            <a:spLocks noGrp="1"/>
          </p:cNvSpPr>
          <p:nvPr>
            <p:ph type="title" idx="4"/>
          </p:nvPr>
        </p:nvSpPr>
        <p:spPr>
          <a:xfrm>
            <a:off x="3403800" y="1951192"/>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Background Info</a:t>
            </a:r>
            <a:endParaRPr dirty="0"/>
          </a:p>
        </p:txBody>
      </p:sp>
      <p:sp>
        <p:nvSpPr>
          <p:cNvPr id="563" name="Google Shape;563;p71"/>
          <p:cNvSpPr txBox="1">
            <a:spLocks noGrp="1"/>
          </p:cNvSpPr>
          <p:nvPr>
            <p:ph type="title" idx="5"/>
          </p:nvPr>
        </p:nvSpPr>
        <p:spPr>
          <a:xfrm>
            <a:off x="3934350" y="1364790"/>
            <a:ext cx="127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65" name="Google Shape;565;p71"/>
          <p:cNvSpPr txBox="1">
            <a:spLocks noGrp="1"/>
          </p:cNvSpPr>
          <p:nvPr>
            <p:ph type="title" idx="7"/>
          </p:nvPr>
        </p:nvSpPr>
        <p:spPr>
          <a:xfrm>
            <a:off x="6087599" y="1951192"/>
            <a:ext cx="2505255"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sz="2000" dirty="0"/>
              <a:t>Lab Question, Hypothesis, Purpose</a:t>
            </a:r>
            <a:endParaRPr sz="2000" dirty="0"/>
          </a:p>
        </p:txBody>
      </p:sp>
      <p:sp>
        <p:nvSpPr>
          <p:cNvPr id="566" name="Google Shape;566;p71"/>
          <p:cNvSpPr txBox="1">
            <a:spLocks noGrp="1"/>
          </p:cNvSpPr>
          <p:nvPr>
            <p:ph type="title" idx="8"/>
          </p:nvPr>
        </p:nvSpPr>
        <p:spPr>
          <a:xfrm>
            <a:off x="6618150" y="1364790"/>
            <a:ext cx="127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68" name="Google Shape;568;p71"/>
          <p:cNvSpPr txBox="1">
            <a:spLocks noGrp="1"/>
          </p:cNvSpPr>
          <p:nvPr>
            <p:ph type="title" idx="13"/>
          </p:nvPr>
        </p:nvSpPr>
        <p:spPr>
          <a:xfrm>
            <a:off x="720000" y="371080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Materials, Procedure</a:t>
            </a:r>
            <a:endParaRPr dirty="0"/>
          </a:p>
        </p:txBody>
      </p:sp>
      <p:sp>
        <p:nvSpPr>
          <p:cNvPr id="569" name="Google Shape;569;p71"/>
          <p:cNvSpPr txBox="1">
            <a:spLocks noGrp="1"/>
          </p:cNvSpPr>
          <p:nvPr>
            <p:ph type="title" idx="14"/>
          </p:nvPr>
        </p:nvSpPr>
        <p:spPr>
          <a:xfrm>
            <a:off x="1250550" y="3129196"/>
            <a:ext cx="127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71" name="Google Shape;571;p71"/>
          <p:cNvSpPr txBox="1">
            <a:spLocks noGrp="1"/>
          </p:cNvSpPr>
          <p:nvPr>
            <p:ph type="title" idx="16"/>
          </p:nvPr>
        </p:nvSpPr>
        <p:spPr>
          <a:xfrm>
            <a:off x="3403800" y="371080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&amp; Analysis</a:t>
            </a:r>
            <a:endParaRPr dirty="0"/>
          </a:p>
        </p:txBody>
      </p:sp>
      <p:sp>
        <p:nvSpPr>
          <p:cNvPr id="572" name="Google Shape;572;p71"/>
          <p:cNvSpPr txBox="1">
            <a:spLocks noGrp="1"/>
          </p:cNvSpPr>
          <p:nvPr>
            <p:ph type="title" idx="17"/>
          </p:nvPr>
        </p:nvSpPr>
        <p:spPr>
          <a:xfrm>
            <a:off x="3934350" y="3129196"/>
            <a:ext cx="127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574" name="Google Shape;574;p71"/>
          <p:cNvSpPr txBox="1">
            <a:spLocks noGrp="1"/>
          </p:cNvSpPr>
          <p:nvPr>
            <p:ph type="title" idx="19"/>
          </p:nvPr>
        </p:nvSpPr>
        <p:spPr>
          <a:xfrm>
            <a:off x="6030449" y="3710801"/>
            <a:ext cx="2875425"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Future Improvements &amp; conclusion</a:t>
            </a:r>
            <a:endParaRPr dirty="0"/>
          </a:p>
        </p:txBody>
      </p:sp>
      <p:sp>
        <p:nvSpPr>
          <p:cNvPr id="575" name="Google Shape;575;p71"/>
          <p:cNvSpPr txBox="1">
            <a:spLocks noGrp="1"/>
          </p:cNvSpPr>
          <p:nvPr>
            <p:ph type="title" idx="20"/>
          </p:nvPr>
        </p:nvSpPr>
        <p:spPr>
          <a:xfrm>
            <a:off x="6618150" y="3129196"/>
            <a:ext cx="127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577" name="Google Shape;577;p71"/>
          <p:cNvSpPr txBox="1">
            <a:spLocks noGrp="1"/>
          </p:cNvSpPr>
          <p:nvPr>
            <p:ph type="title"/>
          </p:nvPr>
        </p:nvSpPr>
        <p:spPr>
          <a:xfrm>
            <a:off x="720000" y="535000"/>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dirty="0">
                <a:solidFill>
                  <a:schemeClr val="accent1"/>
                </a:solidFill>
              </a:rPr>
              <a:t>TABLE OF CONTENTS</a:t>
            </a:r>
            <a:endParaRPr sz="3500" dirty="0">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7"/>
          <p:cNvSpPr txBox="1">
            <a:spLocks noGrp="1"/>
          </p:cNvSpPr>
          <p:nvPr>
            <p:ph type="title"/>
          </p:nvPr>
        </p:nvSpPr>
        <p:spPr>
          <a:xfrm flipH="1">
            <a:off x="600074" y="278096"/>
            <a:ext cx="8642958" cy="6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accent1"/>
                </a:solidFill>
              </a:rPr>
              <a:t>Data &amp; Analysis: Part 1 - Topic and Subtopic Identification</a:t>
            </a:r>
            <a:endParaRPr sz="2400" dirty="0"/>
          </a:p>
        </p:txBody>
      </p:sp>
      <p:pic>
        <p:nvPicPr>
          <p:cNvPr id="6" name="Picture 5">
            <a:extLst>
              <a:ext uri="{FF2B5EF4-FFF2-40B4-BE49-F238E27FC236}">
                <a16:creationId xmlns:a16="http://schemas.microsoft.com/office/drawing/2014/main" id="{D155794B-6243-B840-4B0A-2CB8C588AE07}"/>
              </a:ext>
            </a:extLst>
          </p:cNvPr>
          <p:cNvPicPr>
            <a:picLocks noChangeAspect="1"/>
          </p:cNvPicPr>
          <p:nvPr/>
        </p:nvPicPr>
        <p:blipFill>
          <a:blip r:embed="rId3"/>
          <a:stretch>
            <a:fillRect/>
          </a:stretch>
        </p:blipFill>
        <p:spPr>
          <a:xfrm>
            <a:off x="3752849" y="1185594"/>
            <a:ext cx="5286795" cy="3839111"/>
          </a:xfrm>
          <a:prstGeom prst="rect">
            <a:avLst/>
          </a:prstGeom>
        </p:spPr>
      </p:pic>
      <p:sp>
        <p:nvSpPr>
          <p:cNvPr id="7" name="Google Shape;654;p77">
            <a:extLst>
              <a:ext uri="{FF2B5EF4-FFF2-40B4-BE49-F238E27FC236}">
                <a16:creationId xmlns:a16="http://schemas.microsoft.com/office/drawing/2014/main" id="{8374F5EF-A847-9935-9B35-05BB48913816}"/>
              </a:ext>
            </a:extLst>
          </p:cNvPr>
          <p:cNvSpPr txBox="1">
            <a:spLocks noGrp="1"/>
          </p:cNvSpPr>
          <p:nvPr>
            <p:ph type="subTitle" idx="1"/>
          </p:nvPr>
        </p:nvSpPr>
        <p:spPr>
          <a:xfrm flipH="1">
            <a:off x="202895" y="1093646"/>
            <a:ext cx="3388030" cy="3850844"/>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CA" sz="1400" dirty="0">
                <a:latin typeface="Abadi Extra Light" panose="020B0204020104020204" pitchFamily="34" charset="0"/>
              </a:rPr>
              <a:t>Once the topic has been correctly identified the bar graph to the left shows the subtopic classification by the LLM</a:t>
            </a:r>
          </a:p>
          <a:p>
            <a:pPr marL="285750" lvl="0" indent="-285750" algn="l">
              <a:buFont typeface="Arial" panose="020B0604020202020204" pitchFamily="34" charset="0"/>
              <a:buChar char="•"/>
            </a:pPr>
            <a:r>
              <a:rPr lang="en-CA" sz="1400" dirty="0">
                <a:latin typeface="Abadi Extra Light" panose="020B0204020104020204" pitchFamily="34" charset="0"/>
              </a:rPr>
              <a:t>Most of the topic’s subtopics are being identified correctly for example, Place Value, Units of Measurement, Geometry, Probability, Statistics, and Algebra.</a:t>
            </a:r>
          </a:p>
          <a:p>
            <a:pPr marL="285750" lvl="0" indent="-285750" algn="l">
              <a:buFont typeface="Arial" panose="020B0604020202020204" pitchFamily="34" charset="0"/>
              <a:buChar char="•"/>
            </a:pPr>
            <a:r>
              <a:rPr lang="en-CA" sz="1400" dirty="0">
                <a:latin typeface="Abadi Extra Light" panose="020B0204020104020204" pitchFamily="34" charset="0"/>
              </a:rPr>
              <a:t>The 4 topics that have subtopics being misidentified are: Number and Numeration, Fractions, Patterns, and Ratios and Proportions.</a:t>
            </a:r>
          </a:p>
          <a:p>
            <a:pPr marL="285750" lvl="0" indent="-285750" algn="l">
              <a:buFont typeface="Arial" panose="020B0604020202020204" pitchFamily="34" charset="0"/>
              <a:buChar char="•"/>
            </a:pPr>
            <a:r>
              <a:rPr lang="en-CA" sz="1400" dirty="0">
                <a:latin typeface="Abadi Extra Light" panose="020B0204020104020204" pitchFamily="34" charset="0"/>
              </a:rPr>
              <a:t>These results shows that we can leverage the LLMs capabilities to bound the problem to a specific topic and subtopic as per the mathematics syllabus which can be used to build the rest of the logic</a:t>
            </a:r>
            <a:endParaRPr sz="1400" dirty="0">
              <a:latin typeface="Abadi Extra Light" panose="020B0204020104020204" pitchFamily="34" charset="0"/>
            </a:endParaRPr>
          </a:p>
        </p:txBody>
      </p:sp>
    </p:spTree>
    <p:extLst>
      <p:ext uri="{BB962C8B-B14F-4D97-AF65-F5344CB8AC3E}">
        <p14:creationId xmlns:p14="http://schemas.microsoft.com/office/powerpoint/2010/main" val="2344493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7"/>
          <p:cNvSpPr txBox="1">
            <a:spLocks noGrp="1"/>
          </p:cNvSpPr>
          <p:nvPr>
            <p:ph type="title"/>
          </p:nvPr>
        </p:nvSpPr>
        <p:spPr>
          <a:xfrm flipH="1">
            <a:off x="600074" y="278096"/>
            <a:ext cx="8642958" cy="6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accent1"/>
                </a:solidFill>
              </a:rPr>
              <a:t>Data &amp; Analysis: Part 2 - Question Generation</a:t>
            </a:r>
            <a:endParaRPr sz="2400" dirty="0"/>
          </a:p>
        </p:txBody>
      </p:sp>
      <p:pic>
        <p:nvPicPr>
          <p:cNvPr id="11" name="Picture 10">
            <a:extLst>
              <a:ext uri="{FF2B5EF4-FFF2-40B4-BE49-F238E27FC236}">
                <a16:creationId xmlns:a16="http://schemas.microsoft.com/office/drawing/2014/main" id="{F4971DDD-FC49-CF41-9036-1C79258A0889}"/>
              </a:ext>
            </a:extLst>
          </p:cNvPr>
          <p:cNvPicPr>
            <a:picLocks noChangeAspect="1"/>
          </p:cNvPicPr>
          <p:nvPr/>
        </p:nvPicPr>
        <p:blipFill>
          <a:blip r:embed="rId3"/>
          <a:stretch>
            <a:fillRect/>
          </a:stretch>
        </p:blipFill>
        <p:spPr>
          <a:xfrm>
            <a:off x="4401879" y="960296"/>
            <a:ext cx="4549180" cy="2106415"/>
          </a:xfrm>
          <a:prstGeom prst="rect">
            <a:avLst/>
          </a:prstGeom>
        </p:spPr>
      </p:pic>
      <p:pic>
        <p:nvPicPr>
          <p:cNvPr id="13" name="Picture 12">
            <a:extLst>
              <a:ext uri="{FF2B5EF4-FFF2-40B4-BE49-F238E27FC236}">
                <a16:creationId xmlns:a16="http://schemas.microsoft.com/office/drawing/2014/main" id="{4783914A-6A09-1107-E03A-7BD695ECB469}"/>
              </a:ext>
            </a:extLst>
          </p:cNvPr>
          <p:cNvPicPr>
            <a:picLocks noChangeAspect="1"/>
          </p:cNvPicPr>
          <p:nvPr/>
        </p:nvPicPr>
        <p:blipFill>
          <a:blip r:embed="rId4"/>
          <a:stretch>
            <a:fillRect/>
          </a:stretch>
        </p:blipFill>
        <p:spPr>
          <a:xfrm>
            <a:off x="4401879" y="3122143"/>
            <a:ext cx="4549180" cy="2021357"/>
          </a:xfrm>
          <a:prstGeom prst="rect">
            <a:avLst/>
          </a:prstGeom>
        </p:spPr>
      </p:pic>
      <p:sp>
        <p:nvSpPr>
          <p:cNvPr id="14" name="Google Shape;654;p77">
            <a:extLst>
              <a:ext uri="{FF2B5EF4-FFF2-40B4-BE49-F238E27FC236}">
                <a16:creationId xmlns:a16="http://schemas.microsoft.com/office/drawing/2014/main" id="{E6A2689B-01AC-4C6C-5A68-FDF0E1197EAB}"/>
              </a:ext>
            </a:extLst>
          </p:cNvPr>
          <p:cNvSpPr txBox="1">
            <a:spLocks noGrp="1"/>
          </p:cNvSpPr>
          <p:nvPr>
            <p:ph type="subTitle" idx="1"/>
          </p:nvPr>
        </p:nvSpPr>
        <p:spPr>
          <a:xfrm flipH="1">
            <a:off x="284397" y="960295"/>
            <a:ext cx="3954450" cy="4040329"/>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CA" sz="1800" dirty="0">
                <a:latin typeface="Abadi Extra Light" panose="020B0204020104020204" pitchFamily="34" charset="0"/>
              </a:rPr>
              <a:t>The bar graphs show the average number of operators per question for word and non-word problem questions</a:t>
            </a:r>
          </a:p>
          <a:p>
            <a:pPr marL="285750" lvl="0" indent="-285750" algn="l">
              <a:buFont typeface="Arial" panose="020B0604020202020204" pitchFamily="34" charset="0"/>
              <a:buChar char="•"/>
            </a:pPr>
            <a:endParaRPr lang="en-CA" sz="1800" dirty="0">
              <a:latin typeface="Abadi Extra Light" panose="020B0204020104020204" pitchFamily="34" charset="0"/>
            </a:endParaRPr>
          </a:p>
          <a:p>
            <a:pPr marL="285750" lvl="0" indent="-285750" algn="l">
              <a:buFont typeface="Arial" panose="020B0604020202020204" pitchFamily="34" charset="0"/>
              <a:buChar char="•"/>
            </a:pPr>
            <a:r>
              <a:rPr lang="en-CA" sz="1800" dirty="0">
                <a:latin typeface="Abadi Extra Light" panose="020B0204020104020204" pitchFamily="34" charset="0"/>
              </a:rPr>
              <a:t>For both word and non-word questions the total number of operators are almost same between Original, Very Easy, Easy and Similar</a:t>
            </a:r>
          </a:p>
          <a:p>
            <a:pPr marL="285750" lvl="0" indent="-285750" algn="l">
              <a:buFont typeface="Arial" panose="020B0604020202020204" pitchFamily="34" charset="0"/>
              <a:buChar char="•"/>
            </a:pPr>
            <a:endParaRPr lang="en-CA" sz="1800" dirty="0">
              <a:latin typeface="Abadi Extra Light" panose="020B0204020104020204" pitchFamily="34" charset="0"/>
            </a:endParaRPr>
          </a:p>
          <a:p>
            <a:pPr marL="285750" lvl="0" indent="-285750" algn="l">
              <a:buFont typeface="Arial" panose="020B0604020202020204" pitchFamily="34" charset="0"/>
              <a:buChar char="•"/>
            </a:pPr>
            <a:r>
              <a:rPr lang="en-CA" sz="1800" dirty="0">
                <a:latin typeface="Abadi Extra Light" panose="020B0204020104020204" pitchFamily="34" charset="0"/>
              </a:rPr>
              <a:t>As the complexity increases further, the average number of operators also increases</a:t>
            </a:r>
          </a:p>
        </p:txBody>
      </p:sp>
    </p:spTree>
    <p:extLst>
      <p:ext uri="{BB962C8B-B14F-4D97-AF65-F5344CB8AC3E}">
        <p14:creationId xmlns:p14="http://schemas.microsoft.com/office/powerpoint/2010/main" val="544346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7"/>
          <p:cNvSpPr txBox="1">
            <a:spLocks noGrp="1"/>
          </p:cNvSpPr>
          <p:nvPr>
            <p:ph type="title"/>
          </p:nvPr>
        </p:nvSpPr>
        <p:spPr>
          <a:xfrm flipH="1">
            <a:off x="600074" y="278096"/>
            <a:ext cx="8642958" cy="6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accent1"/>
                </a:solidFill>
              </a:rPr>
              <a:t>Data &amp; Analysis: Part 2 - Question Generation</a:t>
            </a:r>
            <a:endParaRPr sz="2400" dirty="0"/>
          </a:p>
        </p:txBody>
      </p:sp>
      <p:sp>
        <p:nvSpPr>
          <p:cNvPr id="14" name="Google Shape;654;p77">
            <a:extLst>
              <a:ext uri="{FF2B5EF4-FFF2-40B4-BE49-F238E27FC236}">
                <a16:creationId xmlns:a16="http://schemas.microsoft.com/office/drawing/2014/main" id="{E6A2689B-01AC-4C6C-5A68-FDF0E1197EAB}"/>
              </a:ext>
            </a:extLst>
          </p:cNvPr>
          <p:cNvSpPr txBox="1">
            <a:spLocks noGrp="1"/>
          </p:cNvSpPr>
          <p:nvPr>
            <p:ph type="subTitle" idx="1"/>
          </p:nvPr>
        </p:nvSpPr>
        <p:spPr>
          <a:xfrm flipH="1">
            <a:off x="284396" y="960295"/>
            <a:ext cx="3784281" cy="4040329"/>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CA" dirty="0">
                <a:latin typeface="Abadi Extra Light" panose="020B0204020104020204" pitchFamily="34" charset="0"/>
              </a:rPr>
              <a:t>The bar graphs show the average number of operands per question for word and non-word problem questions</a:t>
            </a:r>
          </a:p>
          <a:p>
            <a:pPr marL="285750" lvl="0" indent="-285750" algn="l">
              <a:buFont typeface="Arial" panose="020B0604020202020204" pitchFamily="34" charset="0"/>
              <a:buChar char="•"/>
            </a:pPr>
            <a:endParaRPr lang="en-CA" dirty="0">
              <a:latin typeface="Abadi Extra Light" panose="020B0204020104020204" pitchFamily="34" charset="0"/>
            </a:endParaRPr>
          </a:p>
          <a:p>
            <a:pPr marL="285750" lvl="0" indent="-285750" algn="l">
              <a:buFont typeface="Arial" panose="020B0604020202020204" pitchFamily="34" charset="0"/>
              <a:buChar char="•"/>
            </a:pPr>
            <a:r>
              <a:rPr lang="en-CA" dirty="0">
                <a:latin typeface="Abadi Extra Light" panose="020B0204020104020204" pitchFamily="34" charset="0"/>
              </a:rPr>
              <a:t>Just like for the operators as the complexity increases the average number of operands also increase.</a:t>
            </a:r>
          </a:p>
          <a:p>
            <a:pPr marL="285750" lvl="0" indent="-285750" algn="l">
              <a:buFont typeface="Arial" panose="020B0604020202020204" pitchFamily="34" charset="0"/>
              <a:buChar char="•"/>
            </a:pPr>
            <a:endParaRPr lang="en-CA" dirty="0">
              <a:latin typeface="Abadi Extra Light" panose="020B0204020104020204" pitchFamily="34" charset="0"/>
            </a:endParaRPr>
          </a:p>
          <a:p>
            <a:pPr marL="285750" lvl="0" indent="-285750" algn="l">
              <a:buFont typeface="Arial" panose="020B0604020202020204" pitchFamily="34" charset="0"/>
              <a:buChar char="•"/>
            </a:pPr>
            <a:r>
              <a:rPr lang="en-CA" dirty="0">
                <a:latin typeface="Abadi Extra Light" panose="020B0204020104020204" pitchFamily="34" charset="0"/>
              </a:rPr>
              <a:t>The original questions have around the same number of operands per question as the Similar complexity</a:t>
            </a:r>
          </a:p>
          <a:p>
            <a:pPr marL="285750" lvl="0" indent="-285750" algn="l">
              <a:buFont typeface="Arial" panose="020B0604020202020204" pitchFamily="34" charset="0"/>
              <a:buChar char="•"/>
            </a:pPr>
            <a:endParaRPr lang="en-CA" dirty="0">
              <a:latin typeface="Abadi Extra Light" panose="020B0204020104020204" pitchFamily="34" charset="0"/>
            </a:endParaRPr>
          </a:p>
          <a:p>
            <a:pPr marL="285750" indent="-285750" algn="l">
              <a:buFont typeface="Arial" panose="020B0604020202020204" pitchFamily="34" charset="0"/>
              <a:buChar char="•"/>
            </a:pPr>
            <a:r>
              <a:rPr lang="en-CA" dirty="0">
                <a:latin typeface="Abadi Extra Light" panose="020B0204020104020204" pitchFamily="34" charset="0"/>
              </a:rPr>
              <a:t>This shows the importance of complexity factor in generation of question</a:t>
            </a:r>
          </a:p>
        </p:txBody>
      </p:sp>
      <p:pic>
        <p:nvPicPr>
          <p:cNvPr id="3" name="Picture 2">
            <a:extLst>
              <a:ext uri="{FF2B5EF4-FFF2-40B4-BE49-F238E27FC236}">
                <a16:creationId xmlns:a16="http://schemas.microsoft.com/office/drawing/2014/main" id="{EE587E8B-DF97-9E8E-55F3-BE18F904C678}"/>
              </a:ext>
            </a:extLst>
          </p:cNvPr>
          <p:cNvPicPr>
            <a:picLocks noChangeAspect="1"/>
          </p:cNvPicPr>
          <p:nvPr/>
        </p:nvPicPr>
        <p:blipFill>
          <a:blip r:embed="rId3"/>
          <a:stretch>
            <a:fillRect/>
          </a:stretch>
        </p:blipFill>
        <p:spPr>
          <a:xfrm>
            <a:off x="4384355" y="885605"/>
            <a:ext cx="4626016" cy="2038565"/>
          </a:xfrm>
          <a:prstGeom prst="rect">
            <a:avLst/>
          </a:prstGeom>
        </p:spPr>
      </p:pic>
      <p:pic>
        <p:nvPicPr>
          <p:cNvPr id="5" name="Picture 4">
            <a:extLst>
              <a:ext uri="{FF2B5EF4-FFF2-40B4-BE49-F238E27FC236}">
                <a16:creationId xmlns:a16="http://schemas.microsoft.com/office/drawing/2014/main" id="{1665A7F7-4CC7-DD25-4BA4-3A93FBC2BC05}"/>
              </a:ext>
            </a:extLst>
          </p:cNvPr>
          <p:cNvPicPr>
            <a:picLocks noChangeAspect="1"/>
          </p:cNvPicPr>
          <p:nvPr/>
        </p:nvPicPr>
        <p:blipFill>
          <a:blip r:embed="rId4"/>
          <a:stretch>
            <a:fillRect/>
          </a:stretch>
        </p:blipFill>
        <p:spPr>
          <a:xfrm>
            <a:off x="4384355" y="3024839"/>
            <a:ext cx="4626016" cy="1975785"/>
          </a:xfrm>
          <a:prstGeom prst="rect">
            <a:avLst/>
          </a:prstGeom>
        </p:spPr>
      </p:pic>
    </p:spTree>
    <p:extLst>
      <p:ext uri="{BB962C8B-B14F-4D97-AF65-F5344CB8AC3E}">
        <p14:creationId xmlns:p14="http://schemas.microsoft.com/office/powerpoint/2010/main" val="3443587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7"/>
          <p:cNvSpPr txBox="1">
            <a:spLocks noGrp="1"/>
          </p:cNvSpPr>
          <p:nvPr>
            <p:ph type="title"/>
          </p:nvPr>
        </p:nvSpPr>
        <p:spPr>
          <a:xfrm flipH="1">
            <a:off x="-152400" y="278096"/>
            <a:ext cx="9395432" cy="6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accent1"/>
                </a:solidFill>
              </a:rPr>
              <a:t>Data &amp; Analysis: Part 4 - Practice Test Paper Generation Trials</a:t>
            </a:r>
            <a:endParaRPr sz="2400" dirty="0"/>
          </a:p>
        </p:txBody>
      </p:sp>
      <p:sp>
        <p:nvSpPr>
          <p:cNvPr id="14" name="Google Shape;654;p77">
            <a:extLst>
              <a:ext uri="{FF2B5EF4-FFF2-40B4-BE49-F238E27FC236}">
                <a16:creationId xmlns:a16="http://schemas.microsoft.com/office/drawing/2014/main" id="{E6A2689B-01AC-4C6C-5A68-FDF0E1197EAB}"/>
              </a:ext>
            </a:extLst>
          </p:cNvPr>
          <p:cNvSpPr txBox="1">
            <a:spLocks noGrp="1"/>
          </p:cNvSpPr>
          <p:nvPr>
            <p:ph type="subTitle" idx="1"/>
          </p:nvPr>
        </p:nvSpPr>
        <p:spPr>
          <a:xfrm flipH="1">
            <a:off x="284397" y="960295"/>
            <a:ext cx="4763851" cy="4040329"/>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CA" sz="1400" dirty="0">
                <a:latin typeface="Abadi Extra Light" panose="020B0204020104020204" pitchFamily="34" charset="0"/>
              </a:rPr>
              <a:t>Finally, to validate the main objective of this project and verify the correctness of MathGPT, 3 trials were performed using an actual mathematics test papers</a:t>
            </a:r>
          </a:p>
          <a:p>
            <a:pPr marL="285750" lvl="0" indent="-285750" algn="l">
              <a:buFont typeface="Arial" panose="020B0604020202020204" pitchFamily="34" charset="0"/>
              <a:buChar char="•"/>
            </a:pPr>
            <a:endParaRPr lang="en-CA" sz="1400" dirty="0">
              <a:latin typeface="Abadi Extra Light" panose="020B0204020104020204" pitchFamily="34" charset="0"/>
            </a:endParaRPr>
          </a:p>
          <a:p>
            <a:pPr marL="285750" lvl="0" indent="-285750" algn="l">
              <a:buFont typeface="Arial" panose="020B0604020202020204" pitchFamily="34" charset="0"/>
              <a:buChar char="•"/>
            </a:pPr>
            <a:r>
              <a:rPr lang="en-CA" sz="1400" dirty="0">
                <a:latin typeface="Abadi Extra Light" panose="020B0204020104020204" pitchFamily="34" charset="0"/>
              </a:rPr>
              <a:t>The questions from the original test paper and the generated questions in the practice test papers are compared manually to find out the similarity, number of word problems, non-word problems, number of misleading questions, and duplicates</a:t>
            </a:r>
          </a:p>
          <a:p>
            <a:pPr marL="285750" lvl="0" indent="-285750" algn="l">
              <a:buFont typeface="Arial" panose="020B0604020202020204" pitchFamily="34" charset="0"/>
              <a:buChar char="•"/>
            </a:pPr>
            <a:endParaRPr lang="en-CA" sz="1400" dirty="0">
              <a:latin typeface="Abadi Extra Light" panose="020B0204020104020204" pitchFamily="34" charset="0"/>
            </a:endParaRPr>
          </a:p>
          <a:p>
            <a:pPr marL="285750" lvl="0" indent="-285750" algn="l">
              <a:buFont typeface="Arial" panose="020B0604020202020204" pitchFamily="34" charset="0"/>
              <a:buChar char="•"/>
            </a:pPr>
            <a:r>
              <a:rPr lang="en-CA" sz="1400" dirty="0">
                <a:latin typeface="Abadi Extra Light" panose="020B0204020104020204" pitchFamily="34" charset="0"/>
              </a:rPr>
              <a:t>The result of the three trials show that the generated practice test paper has the same number of questions</a:t>
            </a:r>
          </a:p>
          <a:p>
            <a:pPr marL="285750" lvl="0" indent="-285750" algn="l">
              <a:buFont typeface="Arial" panose="020B0604020202020204" pitchFamily="34" charset="0"/>
              <a:buChar char="•"/>
            </a:pPr>
            <a:endParaRPr lang="en-CA" sz="1400" dirty="0">
              <a:latin typeface="Abadi Extra Light" panose="020B0204020104020204" pitchFamily="34" charset="0"/>
            </a:endParaRPr>
          </a:p>
          <a:p>
            <a:pPr marL="285750" lvl="0" indent="-285750" algn="l">
              <a:buFont typeface="Arial" panose="020B0604020202020204" pitchFamily="34" charset="0"/>
              <a:buChar char="•"/>
            </a:pPr>
            <a:r>
              <a:rPr lang="en-CA" sz="1400" dirty="0">
                <a:latin typeface="Abadi Extra Light" panose="020B0204020104020204" pitchFamily="34" charset="0"/>
              </a:rPr>
              <a:t>Moreover, the distribution of questions per topics also remain consistent with the original test paper</a:t>
            </a:r>
          </a:p>
          <a:p>
            <a:pPr marL="285750" lvl="0" indent="-285750" algn="l">
              <a:buFont typeface="Arial" panose="020B0604020202020204" pitchFamily="34" charset="0"/>
              <a:buChar char="•"/>
            </a:pPr>
            <a:endParaRPr lang="en-CA" sz="1400" dirty="0">
              <a:latin typeface="Abadi Extra Light" panose="020B0204020104020204" pitchFamily="34" charset="0"/>
            </a:endParaRPr>
          </a:p>
          <a:p>
            <a:pPr marL="285750" lvl="0" indent="-285750" algn="l">
              <a:buFont typeface="Arial" panose="020B0604020202020204" pitchFamily="34" charset="0"/>
              <a:buChar char="•"/>
            </a:pPr>
            <a:r>
              <a:rPr lang="en-CA" sz="1400" dirty="0">
                <a:latin typeface="Abadi Extra Light" panose="020B0204020104020204" pitchFamily="34" charset="0"/>
              </a:rPr>
              <a:t>No duplicate and misleading questions were generated validating the accuracy of MathGPT</a:t>
            </a:r>
            <a:endParaRPr sz="1400" dirty="0">
              <a:latin typeface="Abadi Extra Light" panose="020B0204020104020204" pitchFamily="34" charset="0"/>
            </a:endParaRPr>
          </a:p>
        </p:txBody>
      </p:sp>
      <p:graphicFrame>
        <p:nvGraphicFramePr>
          <p:cNvPr id="2" name="Table 1">
            <a:extLst>
              <a:ext uri="{FF2B5EF4-FFF2-40B4-BE49-F238E27FC236}">
                <a16:creationId xmlns:a16="http://schemas.microsoft.com/office/drawing/2014/main" id="{8117E722-5137-2863-BAD0-DEFBD8EF4B13}"/>
              </a:ext>
            </a:extLst>
          </p:cNvPr>
          <p:cNvGraphicFramePr>
            <a:graphicFrameLocks noGrp="1"/>
          </p:cNvGraphicFramePr>
          <p:nvPr>
            <p:extLst>
              <p:ext uri="{D42A27DB-BD31-4B8C-83A1-F6EECF244321}">
                <p14:modId xmlns:p14="http://schemas.microsoft.com/office/powerpoint/2010/main" val="3690743490"/>
              </p:ext>
            </p:extLst>
          </p:nvPr>
        </p:nvGraphicFramePr>
        <p:xfrm>
          <a:off x="5273979" y="960295"/>
          <a:ext cx="3743321" cy="1714500"/>
        </p:xfrm>
        <a:graphic>
          <a:graphicData uri="http://schemas.openxmlformats.org/drawingml/2006/table">
            <a:tbl>
              <a:tblPr>
                <a:tableStyleId>{CD5F949B-2501-45AC-A322-BE932436F864}</a:tableStyleId>
              </a:tblPr>
              <a:tblGrid>
                <a:gridCol w="1331517">
                  <a:extLst>
                    <a:ext uri="{9D8B030D-6E8A-4147-A177-3AD203B41FA5}">
                      <a16:colId xmlns:a16="http://schemas.microsoft.com/office/drawing/2014/main" val="2000168887"/>
                    </a:ext>
                  </a:extLst>
                </a:gridCol>
                <a:gridCol w="602951">
                  <a:extLst>
                    <a:ext uri="{9D8B030D-6E8A-4147-A177-3AD203B41FA5}">
                      <a16:colId xmlns:a16="http://schemas.microsoft.com/office/drawing/2014/main" val="74347546"/>
                    </a:ext>
                  </a:extLst>
                </a:gridCol>
                <a:gridCol w="602951">
                  <a:extLst>
                    <a:ext uri="{9D8B030D-6E8A-4147-A177-3AD203B41FA5}">
                      <a16:colId xmlns:a16="http://schemas.microsoft.com/office/drawing/2014/main" val="3239729077"/>
                    </a:ext>
                  </a:extLst>
                </a:gridCol>
                <a:gridCol w="602951">
                  <a:extLst>
                    <a:ext uri="{9D8B030D-6E8A-4147-A177-3AD203B41FA5}">
                      <a16:colId xmlns:a16="http://schemas.microsoft.com/office/drawing/2014/main" val="2597977671"/>
                    </a:ext>
                  </a:extLst>
                </a:gridCol>
                <a:gridCol w="602951">
                  <a:extLst>
                    <a:ext uri="{9D8B030D-6E8A-4147-A177-3AD203B41FA5}">
                      <a16:colId xmlns:a16="http://schemas.microsoft.com/office/drawing/2014/main" val="3601951531"/>
                    </a:ext>
                  </a:extLst>
                </a:gridCol>
              </a:tblGrid>
              <a:tr h="285750">
                <a:tc>
                  <a:txBody>
                    <a:bodyPr/>
                    <a:lstStyle/>
                    <a:p>
                      <a:pPr algn="ctr" fontAlgn="b"/>
                      <a:r>
                        <a:rPr lang="en-CA" sz="1100" b="1" u="none" strike="noStrike">
                          <a:effectLst/>
                        </a:rPr>
                        <a:t>Features</a:t>
                      </a:r>
                      <a:endParaRPr lang="en-CA"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CA" sz="1100" b="1" u="none" strike="noStrike">
                          <a:effectLst/>
                        </a:rPr>
                        <a:t>Orig</a:t>
                      </a:r>
                      <a:endParaRPr lang="en-CA"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CA" sz="1100" b="1" u="none" strike="noStrike">
                          <a:effectLst/>
                        </a:rPr>
                        <a:t>1st Trial</a:t>
                      </a:r>
                      <a:endParaRPr lang="en-CA"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CA" sz="1100" b="1" u="none" strike="noStrike">
                          <a:effectLst/>
                        </a:rPr>
                        <a:t>2nd Trial</a:t>
                      </a:r>
                      <a:endParaRPr lang="en-CA"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CA" sz="1100" b="1" u="none" strike="noStrike" dirty="0">
                          <a:effectLst/>
                        </a:rPr>
                        <a:t>3rd Trial</a:t>
                      </a:r>
                      <a:endParaRPr lang="en-CA"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00079695"/>
                  </a:ext>
                </a:extLst>
              </a:tr>
              <a:tr h="285750">
                <a:tc>
                  <a:txBody>
                    <a:bodyPr/>
                    <a:lstStyle/>
                    <a:p>
                      <a:pPr algn="l" fontAlgn="b"/>
                      <a:r>
                        <a:rPr lang="en-CA" sz="1100" u="none" strike="noStrike">
                          <a:effectLst/>
                        </a:rPr>
                        <a:t>Total questions</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CA" sz="1100" u="none" strike="noStrike">
                          <a:effectLst/>
                        </a:rPr>
                        <a:t>22</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CA" sz="1100" u="none" strike="noStrike">
                          <a:effectLst/>
                        </a:rPr>
                        <a:t>22</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CA" sz="1100" u="none" strike="noStrike">
                          <a:effectLst/>
                        </a:rPr>
                        <a:t>22</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CA" sz="1100" u="none" strike="noStrike">
                          <a:effectLst/>
                        </a:rPr>
                        <a:t>22</a:t>
                      </a:r>
                      <a:endParaRPr lang="en-C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7268333"/>
                  </a:ext>
                </a:extLst>
              </a:tr>
              <a:tr h="285750">
                <a:tc>
                  <a:txBody>
                    <a:bodyPr/>
                    <a:lstStyle/>
                    <a:p>
                      <a:pPr algn="l" fontAlgn="b"/>
                      <a:r>
                        <a:rPr lang="en-CA" sz="1100" u="none" strike="noStrike">
                          <a:effectLst/>
                        </a:rPr>
                        <a:t>Word problem</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CA" sz="1100" u="none" strike="noStrike">
                          <a:effectLst/>
                        </a:rPr>
                        <a:t>17</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CA" sz="1100" u="none" strike="noStrike">
                          <a:effectLst/>
                        </a:rPr>
                        <a:t>16</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CA" sz="1100" u="none" strike="noStrike">
                          <a:effectLst/>
                        </a:rPr>
                        <a:t>17</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CA" sz="1100" u="none" strike="noStrike">
                          <a:effectLst/>
                        </a:rPr>
                        <a:t>17</a:t>
                      </a:r>
                      <a:endParaRPr lang="en-C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49801426"/>
                  </a:ext>
                </a:extLst>
              </a:tr>
              <a:tr h="285750">
                <a:tc>
                  <a:txBody>
                    <a:bodyPr/>
                    <a:lstStyle/>
                    <a:p>
                      <a:pPr algn="l" fontAlgn="b"/>
                      <a:r>
                        <a:rPr lang="en-CA" sz="1100" u="none" strike="noStrike">
                          <a:effectLst/>
                        </a:rPr>
                        <a:t>Non-word problem</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CA" sz="1100" u="none" strike="noStrike">
                          <a:effectLst/>
                        </a:rPr>
                        <a:t>5</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CA" sz="1100" u="none" strike="noStrike">
                          <a:effectLst/>
                        </a:rPr>
                        <a:t>6</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CA" sz="1100" u="none" strike="noStrike">
                          <a:effectLst/>
                        </a:rPr>
                        <a:t>5</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CA" sz="1100" u="none" strike="noStrike">
                          <a:effectLst/>
                        </a:rPr>
                        <a:t>5</a:t>
                      </a:r>
                      <a:endParaRPr lang="en-C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95376596"/>
                  </a:ext>
                </a:extLst>
              </a:tr>
              <a:tr h="285750">
                <a:tc>
                  <a:txBody>
                    <a:bodyPr/>
                    <a:lstStyle/>
                    <a:p>
                      <a:pPr algn="l" fontAlgn="b"/>
                      <a:r>
                        <a:rPr lang="en-CA" sz="1100" u="none" strike="noStrike">
                          <a:effectLst/>
                        </a:rPr>
                        <a:t>Misleading questions</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69680706"/>
                  </a:ext>
                </a:extLst>
              </a:tr>
              <a:tr h="285750">
                <a:tc>
                  <a:txBody>
                    <a:bodyPr/>
                    <a:lstStyle/>
                    <a:p>
                      <a:pPr algn="l" fontAlgn="b"/>
                      <a:r>
                        <a:rPr lang="en-CA" sz="1100" u="none" strike="noStrike">
                          <a:effectLst/>
                        </a:rPr>
                        <a:t>Duplicates</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CA" sz="1100" u="none" strike="noStrike" dirty="0">
                          <a:effectLst/>
                        </a:rPr>
                        <a:t>0</a:t>
                      </a:r>
                      <a:endParaRPr lang="en-CA"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CA" sz="1100" u="none" strike="noStrike" dirty="0">
                          <a:effectLst/>
                        </a:rPr>
                        <a:t>0</a:t>
                      </a:r>
                      <a:endParaRPr lang="en-CA"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6377592"/>
                  </a:ext>
                </a:extLst>
              </a:tr>
            </a:tbl>
          </a:graphicData>
        </a:graphic>
      </p:graphicFrame>
    </p:spTree>
    <p:extLst>
      <p:ext uri="{BB962C8B-B14F-4D97-AF65-F5344CB8AC3E}">
        <p14:creationId xmlns:p14="http://schemas.microsoft.com/office/powerpoint/2010/main" val="2893706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7"/>
          <p:cNvSpPr txBox="1">
            <a:spLocks noGrp="1"/>
          </p:cNvSpPr>
          <p:nvPr>
            <p:ph type="title"/>
          </p:nvPr>
        </p:nvSpPr>
        <p:spPr>
          <a:xfrm flipH="1">
            <a:off x="-152400" y="278096"/>
            <a:ext cx="9395432" cy="6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err="1">
                <a:solidFill>
                  <a:schemeClr val="accent1"/>
                </a:solidFill>
              </a:rPr>
              <a:t>MathGPT</a:t>
            </a:r>
            <a:r>
              <a:rPr lang="en" sz="2400" dirty="0">
                <a:solidFill>
                  <a:schemeClr val="accent1"/>
                </a:solidFill>
              </a:rPr>
              <a:t> Usage</a:t>
            </a:r>
            <a:endParaRPr sz="2400" dirty="0"/>
          </a:p>
        </p:txBody>
      </p:sp>
      <p:pic>
        <p:nvPicPr>
          <p:cNvPr id="5" name="Picture 4" descr="A screenshot of a computer&#10;&#10;Description automatically generated">
            <a:extLst>
              <a:ext uri="{FF2B5EF4-FFF2-40B4-BE49-F238E27FC236}">
                <a16:creationId xmlns:a16="http://schemas.microsoft.com/office/drawing/2014/main" id="{358673F1-9082-9BEE-BA23-A59F9A2E76E4}"/>
              </a:ext>
            </a:extLst>
          </p:cNvPr>
          <p:cNvPicPr>
            <a:picLocks noChangeAspect="1"/>
          </p:cNvPicPr>
          <p:nvPr/>
        </p:nvPicPr>
        <p:blipFill>
          <a:blip r:embed="rId5"/>
          <a:stretch>
            <a:fillRect/>
          </a:stretch>
        </p:blipFill>
        <p:spPr>
          <a:xfrm>
            <a:off x="1166446" y="960296"/>
            <a:ext cx="6811107" cy="3882093"/>
          </a:xfrm>
          <a:prstGeom prst="rect">
            <a:avLst/>
          </a:prstGeom>
        </p:spPr>
      </p:pic>
      <p:sp>
        <p:nvSpPr>
          <p:cNvPr id="6" name="Rounded Rectangle 5">
            <a:extLst>
              <a:ext uri="{FF2B5EF4-FFF2-40B4-BE49-F238E27FC236}">
                <a16:creationId xmlns:a16="http://schemas.microsoft.com/office/drawing/2014/main" id="{8BEBADB5-21B4-DC6B-19B8-7A3F4AC99612}"/>
              </a:ext>
            </a:extLst>
          </p:cNvPr>
          <p:cNvSpPr/>
          <p:nvPr/>
        </p:nvSpPr>
        <p:spPr>
          <a:xfrm>
            <a:off x="1304260" y="1474381"/>
            <a:ext cx="3267740" cy="765545"/>
          </a:xfrm>
          <a:prstGeom prst="roundRect">
            <a:avLst/>
          </a:prstGeom>
          <a:noFill/>
          <a:ln>
            <a:solidFill>
              <a:srgbClr val="C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A979206-0414-2951-1010-3E58E8E8FDE9}"/>
              </a:ext>
            </a:extLst>
          </p:cNvPr>
          <p:cNvSpPr/>
          <p:nvPr/>
        </p:nvSpPr>
        <p:spPr>
          <a:xfrm>
            <a:off x="1304260" y="2243471"/>
            <a:ext cx="3267740" cy="328280"/>
          </a:xfrm>
          <a:prstGeom prst="roundRect">
            <a:avLst/>
          </a:prstGeom>
          <a:noFill/>
          <a:ln>
            <a:solidFill>
              <a:srgbClr val="C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92E0161-6F95-4646-100E-CDD2DEDD1AD9}"/>
              </a:ext>
            </a:extLst>
          </p:cNvPr>
          <p:cNvSpPr/>
          <p:nvPr/>
        </p:nvSpPr>
        <p:spPr>
          <a:xfrm>
            <a:off x="1304260" y="2589871"/>
            <a:ext cx="3267740" cy="328280"/>
          </a:xfrm>
          <a:prstGeom prst="roundRect">
            <a:avLst/>
          </a:prstGeom>
          <a:noFill/>
          <a:ln>
            <a:solidFill>
              <a:srgbClr val="C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CF9F21F-CF33-2302-7E32-3B630B167F02}"/>
              </a:ext>
            </a:extLst>
          </p:cNvPr>
          <p:cNvSpPr/>
          <p:nvPr/>
        </p:nvSpPr>
        <p:spPr>
          <a:xfrm>
            <a:off x="1304259" y="2936271"/>
            <a:ext cx="3267740" cy="402352"/>
          </a:xfrm>
          <a:prstGeom prst="roundRect">
            <a:avLst/>
          </a:prstGeom>
          <a:noFill/>
          <a:ln>
            <a:solidFill>
              <a:srgbClr val="C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B8D391E-1765-9A96-9E8C-0D91458EDDBF}"/>
              </a:ext>
            </a:extLst>
          </p:cNvPr>
          <p:cNvSpPr/>
          <p:nvPr/>
        </p:nvSpPr>
        <p:spPr>
          <a:xfrm>
            <a:off x="4640906" y="1474381"/>
            <a:ext cx="3267740" cy="765544"/>
          </a:xfrm>
          <a:prstGeom prst="roundRect">
            <a:avLst/>
          </a:prstGeom>
          <a:noFill/>
          <a:ln>
            <a:solidFill>
              <a:srgbClr val="00B05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33F3BCD7-68ED-013D-59F0-714832B5E819}"/>
              </a:ext>
            </a:extLst>
          </p:cNvPr>
          <p:cNvSpPr/>
          <p:nvPr/>
        </p:nvSpPr>
        <p:spPr>
          <a:xfrm>
            <a:off x="4640906" y="2259184"/>
            <a:ext cx="3267740" cy="644392"/>
          </a:xfrm>
          <a:prstGeom prst="roundRect">
            <a:avLst/>
          </a:prstGeom>
          <a:noFill/>
          <a:ln>
            <a:solidFill>
              <a:srgbClr val="00B05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1BC2A49-8A2D-5FE5-83A8-6EFD5579F01F}"/>
              </a:ext>
            </a:extLst>
          </p:cNvPr>
          <p:cNvSpPr/>
          <p:nvPr/>
        </p:nvSpPr>
        <p:spPr>
          <a:xfrm>
            <a:off x="4640905" y="2918151"/>
            <a:ext cx="3267740" cy="420472"/>
          </a:xfrm>
          <a:prstGeom prst="roundRect">
            <a:avLst/>
          </a:prstGeom>
          <a:noFill/>
          <a:ln>
            <a:solidFill>
              <a:srgbClr val="00B05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 name="MathGPT Usage">
            <a:hlinkClick r:id="" action="ppaction://media"/>
            <a:extLst>
              <a:ext uri="{FF2B5EF4-FFF2-40B4-BE49-F238E27FC236}">
                <a16:creationId xmlns:a16="http://schemas.microsoft.com/office/drawing/2014/main" id="{681481C7-0BB8-B0BA-A0C4-2657D6888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74877" y="258837"/>
            <a:ext cx="609600" cy="609600"/>
          </a:xfrm>
          <a:prstGeom prst="rect">
            <a:avLst/>
          </a:prstGeom>
          <a:solidFill>
            <a:srgbClr val="FFC000"/>
          </a:solidFill>
        </p:spPr>
      </p:pic>
    </p:spTree>
    <p:extLst>
      <p:ext uri="{BB962C8B-B14F-4D97-AF65-F5344CB8AC3E}">
        <p14:creationId xmlns:p14="http://schemas.microsoft.com/office/powerpoint/2010/main" val="386267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68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audio>
              <p:cMediaNode vol="80000">
                <p:cTn id="35" fill="hold" display="0">
                  <p:stCondLst>
                    <p:cond delay="indefinite"/>
                  </p:stCondLst>
                  <p:endCondLst>
                    <p:cond evt="onStopAudio" delay="0">
                      <p:tgtEl>
                        <p:sldTgt/>
                      </p:tgtEl>
                    </p:cond>
                  </p:endCondLst>
                </p:cTn>
                <p:tgtEl>
                  <p:spTgt spid="3"/>
                </p:tgtEl>
              </p:cMediaNode>
            </p:audio>
          </p:childTnLst>
        </p:cTn>
      </p:par>
    </p:tnLst>
    <p:bldLst>
      <p:bldP spid="6" grpId="0" animBg="1"/>
      <p:bldP spid="9" grpId="0" animBg="1"/>
      <p:bldP spid="10" grpId="0" animBg="1"/>
      <p:bldP spid="11" grpId="0" animBg="1"/>
      <p:bldP spid="12" grpId="0" animBg="1"/>
      <p:bldP spid="13"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7"/>
          <p:cNvSpPr txBox="1">
            <a:spLocks noGrp="1"/>
          </p:cNvSpPr>
          <p:nvPr>
            <p:ph type="title"/>
          </p:nvPr>
        </p:nvSpPr>
        <p:spPr>
          <a:xfrm flipH="1">
            <a:off x="-152400" y="278096"/>
            <a:ext cx="9395432" cy="6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err="1">
                <a:solidFill>
                  <a:schemeClr val="accent1"/>
                </a:solidFill>
              </a:rPr>
              <a:t>MathGPT</a:t>
            </a:r>
            <a:r>
              <a:rPr lang="en" sz="2400" dirty="0">
                <a:solidFill>
                  <a:schemeClr val="accent1"/>
                </a:solidFill>
              </a:rPr>
              <a:t> in Action</a:t>
            </a:r>
            <a:endParaRPr sz="2400" dirty="0"/>
          </a:p>
        </p:txBody>
      </p:sp>
      <p:pic>
        <p:nvPicPr>
          <p:cNvPr id="2" name="Picture 1" descr="A screenshot of a computer&#10;&#10;Description automatically generated">
            <a:extLst>
              <a:ext uri="{FF2B5EF4-FFF2-40B4-BE49-F238E27FC236}">
                <a16:creationId xmlns:a16="http://schemas.microsoft.com/office/drawing/2014/main" id="{E2FEFDEC-E914-3AFF-6290-649A2E40AD8C}"/>
              </a:ext>
            </a:extLst>
          </p:cNvPr>
          <p:cNvPicPr>
            <a:picLocks noChangeAspect="1"/>
          </p:cNvPicPr>
          <p:nvPr/>
        </p:nvPicPr>
        <p:blipFill>
          <a:blip r:embed="rId3"/>
          <a:stretch>
            <a:fillRect/>
          </a:stretch>
        </p:blipFill>
        <p:spPr>
          <a:xfrm>
            <a:off x="1204490" y="879725"/>
            <a:ext cx="6712227" cy="3985679"/>
          </a:xfrm>
          <a:prstGeom prst="rect">
            <a:avLst/>
          </a:prstGeom>
        </p:spPr>
      </p:pic>
    </p:spTree>
    <p:extLst>
      <p:ext uri="{BB962C8B-B14F-4D97-AF65-F5344CB8AC3E}">
        <p14:creationId xmlns:p14="http://schemas.microsoft.com/office/powerpoint/2010/main" val="3956858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86"/>
          <p:cNvSpPr txBox="1">
            <a:spLocks noGrp="1"/>
          </p:cNvSpPr>
          <p:nvPr>
            <p:ph type="title"/>
          </p:nvPr>
        </p:nvSpPr>
        <p:spPr>
          <a:xfrm>
            <a:off x="4237672" y="1775425"/>
            <a:ext cx="4715828" cy="11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Future Improvements and Conclusion </a:t>
            </a:r>
            <a:endParaRPr dirty="0"/>
          </a:p>
        </p:txBody>
      </p:sp>
      <p:sp>
        <p:nvSpPr>
          <p:cNvPr id="811" name="Google Shape;811;p86"/>
          <p:cNvSpPr txBox="1">
            <a:spLocks noGrp="1"/>
          </p:cNvSpPr>
          <p:nvPr>
            <p:ph type="title" idx="2"/>
          </p:nvPr>
        </p:nvSpPr>
        <p:spPr>
          <a:xfrm>
            <a:off x="2474011" y="1592863"/>
            <a:ext cx="2112300" cy="141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Tree>
    <p:extLst>
      <p:ext uri="{BB962C8B-B14F-4D97-AF65-F5344CB8AC3E}">
        <p14:creationId xmlns:p14="http://schemas.microsoft.com/office/powerpoint/2010/main" val="2751865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7"/>
          <p:cNvSpPr txBox="1">
            <a:spLocks noGrp="1"/>
          </p:cNvSpPr>
          <p:nvPr>
            <p:ph type="title"/>
          </p:nvPr>
        </p:nvSpPr>
        <p:spPr>
          <a:xfrm flipH="1">
            <a:off x="-152400" y="278096"/>
            <a:ext cx="9395432" cy="6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accent1"/>
                </a:solidFill>
              </a:rPr>
              <a:t>Future Improvements</a:t>
            </a:r>
            <a:endParaRPr sz="2400" dirty="0"/>
          </a:p>
        </p:txBody>
      </p:sp>
      <p:sp>
        <p:nvSpPr>
          <p:cNvPr id="14" name="Google Shape;654;p77">
            <a:extLst>
              <a:ext uri="{FF2B5EF4-FFF2-40B4-BE49-F238E27FC236}">
                <a16:creationId xmlns:a16="http://schemas.microsoft.com/office/drawing/2014/main" id="{E6A2689B-01AC-4C6C-5A68-FDF0E1197EAB}"/>
              </a:ext>
            </a:extLst>
          </p:cNvPr>
          <p:cNvSpPr txBox="1">
            <a:spLocks noGrp="1"/>
          </p:cNvSpPr>
          <p:nvPr>
            <p:ph type="subTitle" idx="1"/>
          </p:nvPr>
        </p:nvSpPr>
        <p:spPr>
          <a:xfrm flipH="1">
            <a:off x="284396" y="960295"/>
            <a:ext cx="8535753" cy="4040329"/>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CA" dirty="0">
                <a:latin typeface="Abadi Extra Light" panose="020B0204020104020204" pitchFamily="34" charset="0"/>
              </a:rPr>
              <a:t>To make MathGPT more user friendly some features can be added to it.</a:t>
            </a:r>
          </a:p>
          <a:p>
            <a:pPr marL="285750" lvl="0" indent="-285750" algn="l">
              <a:buFont typeface="Arial" panose="020B0604020202020204" pitchFamily="34" charset="0"/>
              <a:buChar char="•"/>
            </a:pPr>
            <a:r>
              <a:rPr lang="en-CA" dirty="0">
                <a:latin typeface="Abadi Extra Light" panose="020B0204020104020204" pitchFamily="34" charset="0"/>
              </a:rPr>
              <a:t>The input and output can have the capability to take and produce pdf files. That way the user can directly provide the existing test papers and can save the generated test papers as well</a:t>
            </a:r>
          </a:p>
          <a:p>
            <a:pPr marL="285750" lvl="0" indent="-285750" algn="l">
              <a:buFont typeface="Arial" panose="020B0604020202020204" pitchFamily="34" charset="0"/>
              <a:buChar char="•"/>
            </a:pPr>
            <a:r>
              <a:rPr lang="en-CA" dirty="0">
                <a:latin typeface="Abadi Extra Light" panose="020B0204020104020204" pitchFamily="34" charset="0"/>
              </a:rPr>
              <a:t>It can also extend the question generation capabilities and complexity by allowing mixing of topics and extending beyond grade 6 level mathematics to cover complete K-12 school syllabus.</a:t>
            </a:r>
          </a:p>
          <a:p>
            <a:pPr marL="285750" lvl="0" indent="-285750" algn="l">
              <a:buFont typeface="Arial" panose="020B0604020202020204" pitchFamily="34" charset="0"/>
              <a:buChar char="•"/>
            </a:pPr>
            <a:r>
              <a:rPr lang="en-CA" dirty="0">
                <a:latin typeface="Abadi Extra Light" panose="020B0204020104020204" pitchFamily="34" charset="0"/>
              </a:rPr>
              <a:t>To improve its quality of question generation and providing answer it can choose more advanced, recent, and mathematically capable LLMs.</a:t>
            </a:r>
          </a:p>
          <a:p>
            <a:pPr marL="285750" lvl="0" indent="-285750" algn="l">
              <a:buFont typeface="Arial" panose="020B0604020202020204" pitchFamily="34" charset="0"/>
              <a:buChar char="•"/>
            </a:pPr>
            <a:r>
              <a:rPr lang="en-CA" dirty="0">
                <a:latin typeface="Abadi Extra Light" panose="020B0204020104020204" pitchFamily="34" charset="0"/>
              </a:rPr>
              <a:t>It can also make use of open source LLM and execute locally to minimize the cost and response time associated with using OpenAI cloud at present. </a:t>
            </a:r>
          </a:p>
          <a:p>
            <a:pPr marL="285750" indent="-285750" algn="l">
              <a:buFont typeface="Arial" panose="020B0604020202020204" pitchFamily="34" charset="0"/>
              <a:buChar char="•"/>
            </a:pPr>
            <a:r>
              <a:rPr lang="en-CA" dirty="0">
                <a:latin typeface="Abadi Extra Light" panose="020B0204020104020204" pitchFamily="34" charset="0"/>
              </a:rPr>
              <a:t>All these features would help make MathGPT excel and among the best in AI applications to solve world problem.</a:t>
            </a:r>
            <a:endParaRPr dirty="0">
              <a:latin typeface="Abadi Extra Light" panose="020B0204020104020204" pitchFamily="34" charset="0"/>
            </a:endParaRPr>
          </a:p>
        </p:txBody>
      </p:sp>
    </p:spTree>
    <p:extLst>
      <p:ext uri="{BB962C8B-B14F-4D97-AF65-F5344CB8AC3E}">
        <p14:creationId xmlns:p14="http://schemas.microsoft.com/office/powerpoint/2010/main" val="3484623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7"/>
          <p:cNvSpPr txBox="1">
            <a:spLocks noGrp="1"/>
          </p:cNvSpPr>
          <p:nvPr>
            <p:ph type="title"/>
          </p:nvPr>
        </p:nvSpPr>
        <p:spPr>
          <a:xfrm flipH="1">
            <a:off x="-152400" y="278096"/>
            <a:ext cx="9395432" cy="6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accent1"/>
                </a:solidFill>
              </a:rPr>
              <a:t>Conclusion</a:t>
            </a:r>
            <a:endParaRPr sz="2400" dirty="0"/>
          </a:p>
        </p:txBody>
      </p:sp>
      <p:sp>
        <p:nvSpPr>
          <p:cNvPr id="14" name="Google Shape;654;p77">
            <a:extLst>
              <a:ext uri="{FF2B5EF4-FFF2-40B4-BE49-F238E27FC236}">
                <a16:creationId xmlns:a16="http://schemas.microsoft.com/office/drawing/2014/main" id="{E6A2689B-01AC-4C6C-5A68-FDF0E1197EAB}"/>
              </a:ext>
            </a:extLst>
          </p:cNvPr>
          <p:cNvSpPr txBox="1">
            <a:spLocks noGrp="1"/>
          </p:cNvSpPr>
          <p:nvPr>
            <p:ph type="subTitle" idx="1"/>
          </p:nvPr>
        </p:nvSpPr>
        <p:spPr>
          <a:xfrm flipH="1">
            <a:off x="485098" y="1351713"/>
            <a:ext cx="8535753" cy="1363804"/>
          </a:xfrm>
          <a:prstGeom prst="rect">
            <a:avLst/>
          </a:prstGeom>
        </p:spPr>
        <p:txBody>
          <a:bodyPr spcFirstLastPara="1" wrap="square" lIns="91425" tIns="91425" rIns="91425" bIns="91425" anchor="t" anchorCtr="0">
            <a:noAutofit/>
          </a:bodyPr>
          <a:lstStyle/>
          <a:p>
            <a:pPr marL="285750" indent="-285750" algn="just">
              <a:buFont typeface="Arial" panose="020B0604020202020204" pitchFamily="34" charset="0"/>
              <a:buChar char="•"/>
            </a:pPr>
            <a:r>
              <a:rPr lang="en-CA" dirty="0"/>
              <a:t>The tool MathGPT, an AI based LLM was developed in this project and the results obtained using it proved the hypothesis to be accepted</a:t>
            </a:r>
          </a:p>
          <a:p>
            <a:pPr marL="285750" indent="-285750" algn="just">
              <a:buFont typeface="Arial" panose="020B0604020202020204" pitchFamily="34" charset="0"/>
              <a:buChar char="•"/>
            </a:pPr>
            <a:endParaRPr lang="en-CA" dirty="0"/>
          </a:p>
          <a:p>
            <a:pPr marL="285750" indent="-285750" algn="just">
              <a:buFont typeface="Arial" panose="020B0604020202020204" pitchFamily="34" charset="0"/>
              <a:buChar char="•"/>
            </a:pPr>
            <a:r>
              <a:rPr lang="en-CA" dirty="0"/>
              <a:t>Using MathGPT students can generate sufficient practice questions for specific areas and additionally generate complete practice test papers to prepare confidently for the exams.</a:t>
            </a:r>
          </a:p>
          <a:p>
            <a:pPr marL="285750" lvl="0" indent="-285750" algn="just">
              <a:buFont typeface="Arial" panose="020B0604020202020204" pitchFamily="34" charset="0"/>
              <a:buChar char="•"/>
            </a:pPr>
            <a:endParaRPr dirty="0">
              <a:latin typeface="Abadi Extra Light" panose="020B0204020104020204" pitchFamily="34" charset="0"/>
            </a:endParaRPr>
          </a:p>
        </p:txBody>
      </p:sp>
    </p:spTree>
    <p:extLst>
      <p:ext uri="{BB962C8B-B14F-4D97-AF65-F5344CB8AC3E}">
        <p14:creationId xmlns:p14="http://schemas.microsoft.com/office/powerpoint/2010/main" val="1475163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7"/>
          <p:cNvSpPr txBox="1">
            <a:spLocks noGrp="1"/>
          </p:cNvSpPr>
          <p:nvPr>
            <p:ph type="title"/>
          </p:nvPr>
        </p:nvSpPr>
        <p:spPr>
          <a:xfrm flipH="1">
            <a:off x="-152400" y="278096"/>
            <a:ext cx="9395432" cy="6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accent1"/>
                </a:solidFill>
              </a:rPr>
              <a:t>References</a:t>
            </a:r>
            <a:endParaRPr sz="2400" dirty="0"/>
          </a:p>
        </p:txBody>
      </p:sp>
      <p:cxnSp>
        <p:nvCxnSpPr>
          <p:cNvPr id="655" name="Google Shape;655;p77"/>
          <p:cNvCxnSpPr/>
          <p:nvPr/>
        </p:nvCxnSpPr>
        <p:spPr>
          <a:xfrm rot="10800000">
            <a:off x="4322475" y="814904"/>
            <a:ext cx="861000" cy="0"/>
          </a:xfrm>
          <a:prstGeom prst="straightConnector1">
            <a:avLst/>
          </a:prstGeom>
          <a:noFill/>
          <a:ln w="9525" cap="flat" cmpd="sng">
            <a:solidFill>
              <a:schemeClr val="lt2"/>
            </a:solidFill>
            <a:prstDash val="solid"/>
            <a:round/>
            <a:headEnd type="none" w="med" len="med"/>
            <a:tailEnd type="none" w="med" len="med"/>
          </a:ln>
        </p:spPr>
      </p:cxnSp>
      <p:sp>
        <p:nvSpPr>
          <p:cNvPr id="14" name="Google Shape;654;p77">
            <a:extLst>
              <a:ext uri="{FF2B5EF4-FFF2-40B4-BE49-F238E27FC236}">
                <a16:creationId xmlns:a16="http://schemas.microsoft.com/office/drawing/2014/main" id="{E6A2689B-01AC-4C6C-5A68-FDF0E1197EAB}"/>
              </a:ext>
            </a:extLst>
          </p:cNvPr>
          <p:cNvSpPr txBox="1">
            <a:spLocks noGrp="1"/>
          </p:cNvSpPr>
          <p:nvPr>
            <p:ph type="subTitle" idx="1"/>
          </p:nvPr>
        </p:nvSpPr>
        <p:spPr>
          <a:xfrm flipH="1">
            <a:off x="389848" y="278394"/>
            <a:ext cx="8535753" cy="1363804"/>
          </a:xfrm>
          <a:prstGeom prst="rect">
            <a:avLst/>
          </a:prstGeom>
        </p:spPr>
        <p:txBody>
          <a:bodyPr spcFirstLastPara="1" wrap="square" lIns="91425" tIns="91425" rIns="91425" bIns="91425" anchor="t" anchorCtr="0">
            <a:noAutofit/>
          </a:bodyPr>
          <a:lstStyle/>
          <a:p>
            <a:pPr marL="0" indent="0"/>
            <a:endParaRPr lang="en-CA" dirty="0"/>
          </a:p>
          <a:p>
            <a:pPr marL="0" lvl="0" indent="0" algn="l" eaLnBrk="0" fontAlgn="base" hangingPunct="0">
              <a:spcBef>
                <a:spcPct val="0"/>
              </a:spcBef>
              <a:spcAft>
                <a:spcPct val="0"/>
              </a:spcAft>
              <a:buClrTx/>
              <a:buSzTx/>
            </a:pPr>
            <a:r>
              <a:rPr lang="en-US" altLang="en-US" sz="240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R</a:t>
            </a:r>
            <a:r>
              <a:rPr lang="en-US" altLang="en-US" sz="2400" dirty="0" bmk="">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eferences</a:t>
            </a:r>
            <a:endParaRPr lang="en-US" altLang="en-US" sz="240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a:p>
            <a:pPr marL="0" lvl="0" indent="0" algn="l" eaLnBrk="0" fontAlgn="base" hangingPunct="0">
              <a:spcBef>
                <a:spcPct val="0"/>
              </a:spcBef>
              <a:spcAft>
                <a:spcPct val="0"/>
              </a:spcAft>
              <a:buClrTx/>
              <a:buSzTx/>
            </a:pPr>
            <a:r>
              <a:rPr lang="en-US" altLang="en-US" dirty="0">
                <a:solidFill>
                  <a:schemeClr val="tx1"/>
                </a:solidFill>
                <a:latin typeface="Abadi Extra Light" panose="020B0204020104020204" pitchFamily="34" charset="0"/>
                <a:ea typeface="Calibri" panose="020F0502020204030204" pitchFamily="34" charset="0"/>
                <a:cs typeface="Times New Roman" panose="02020603050405020304" pitchFamily="18" charset="0"/>
              </a:rPr>
              <a:t>Arnold, S. (2023, June 4). </a:t>
            </a:r>
            <a:r>
              <a:rPr lang="en-US" altLang="en-US" i="1" dirty="0">
                <a:solidFill>
                  <a:schemeClr val="tx1"/>
                </a:solidFill>
                <a:latin typeface="Abadi Extra Light" panose="020B0204020104020204" pitchFamily="34" charset="0"/>
                <a:ea typeface="Calibri" panose="020F0502020204030204" pitchFamily="34" charset="0"/>
                <a:cs typeface="Times New Roman" panose="02020603050405020304" pitchFamily="18" charset="0"/>
              </a:rPr>
              <a:t>Artificial Intelligence: What Is It and Why It Matters</a:t>
            </a:r>
            <a:r>
              <a:rPr lang="en-US" altLang="en-US" dirty="0">
                <a:solidFill>
                  <a:schemeClr val="tx1"/>
                </a:solidFill>
                <a:latin typeface="Abadi Extra Light" panose="020B0204020104020204" pitchFamily="34" charset="0"/>
                <a:ea typeface="Calibri" panose="020F0502020204030204" pitchFamily="34" charset="0"/>
                <a:cs typeface="Times New Roman" panose="02020603050405020304" pitchFamily="18" charset="0"/>
              </a:rPr>
              <a:t>. Retrieved from LINQTO: https://www.linqto.com/blog/artificial-intelligence-what-is-it-why-it-matters/?matchtype=&amp;keyword=&amp;cid=19212471099&amp;agid=&amp;device=c&amp;placement=&amp;creative=&amp;target=&amp;adposition=&amp;devicemodel=&amp;GA_loc_physical_ms=9001501&amp;aceid=&amp;network=x&amp;utm_term=&amp;utm_campaign=Ripp</a:t>
            </a:r>
            <a:endParaRPr lang="en-CA" altLang="en-US" dirty="0">
              <a:solidFill>
                <a:schemeClr val="tx1"/>
              </a:solidFill>
              <a:latin typeface="Abadi Extra Light" panose="020B0204020104020204" pitchFamily="34" charset="0"/>
            </a:endParaRPr>
          </a:p>
          <a:p>
            <a:pPr marL="0" lvl="0" indent="0" algn="l" eaLnBrk="0" fontAlgn="base" hangingPunct="0">
              <a:spcBef>
                <a:spcPct val="0"/>
              </a:spcBef>
              <a:spcAft>
                <a:spcPct val="0"/>
              </a:spcAft>
              <a:buClrTx/>
              <a:buSzTx/>
            </a:pPr>
            <a:r>
              <a:rPr lang="en-US" altLang="en-US" dirty="0">
                <a:solidFill>
                  <a:schemeClr val="tx1"/>
                </a:solidFill>
                <a:latin typeface="Abadi Extra Light" panose="020B0204020104020204" pitchFamily="34" charset="0"/>
                <a:ea typeface="Calibri" panose="020F0502020204030204" pitchFamily="34" charset="0"/>
                <a:cs typeface="Times New Roman" panose="02020603050405020304" pitchFamily="18" charset="0"/>
              </a:rPr>
              <a:t>Harrison Chase, A. N. (n.d.). </a:t>
            </a:r>
            <a:r>
              <a:rPr lang="en-US" altLang="en-US" i="1" dirty="0">
                <a:solidFill>
                  <a:schemeClr val="tx1"/>
                </a:solidFill>
                <a:latin typeface="Abadi Extra Light" panose="020B0204020104020204" pitchFamily="34" charset="0"/>
                <a:ea typeface="Calibri" panose="020F0502020204030204" pitchFamily="34" charset="0"/>
                <a:cs typeface="Times New Roman" panose="02020603050405020304" pitchFamily="18" charset="0"/>
              </a:rPr>
              <a:t>LangChain for LLM Application Development</a:t>
            </a:r>
            <a:r>
              <a:rPr lang="en-US" altLang="en-US" dirty="0">
                <a:solidFill>
                  <a:schemeClr val="tx1"/>
                </a:solidFill>
                <a:latin typeface="Abadi Extra Light" panose="020B0204020104020204" pitchFamily="34" charset="0"/>
                <a:ea typeface="Calibri" panose="020F0502020204030204" pitchFamily="34" charset="0"/>
                <a:cs typeface="Times New Roman" panose="02020603050405020304" pitchFamily="18" charset="0"/>
              </a:rPr>
              <a:t>. Retrieved from DeepLearning.AI: https://www.deeplearning.ai/short-courses/langchain-for-llm-application-development/</a:t>
            </a:r>
            <a:endParaRPr lang="en-CA" altLang="en-US" dirty="0">
              <a:solidFill>
                <a:schemeClr val="tx1"/>
              </a:solidFill>
              <a:latin typeface="Abadi Extra Light" panose="020B0204020104020204" pitchFamily="34" charset="0"/>
            </a:endParaRPr>
          </a:p>
          <a:p>
            <a:pPr marL="0" lvl="0" indent="0" algn="l" eaLnBrk="0" fontAlgn="base" hangingPunct="0">
              <a:spcBef>
                <a:spcPct val="0"/>
              </a:spcBef>
              <a:spcAft>
                <a:spcPct val="0"/>
              </a:spcAft>
              <a:buClrTx/>
              <a:buSzTx/>
            </a:pPr>
            <a:r>
              <a:rPr lang="en-US" altLang="en-US" dirty="0">
                <a:solidFill>
                  <a:schemeClr val="tx1"/>
                </a:solidFill>
                <a:latin typeface="Abadi Extra Light" panose="020B0204020104020204" pitchFamily="34" charset="0"/>
                <a:ea typeface="Calibri" panose="020F0502020204030204" pitchFamily="34" charset="0"/>
                <a:cs typeface="Times New Roman" panose="02020603050405020304" pitchFamily="18" charset="0"/>
              </a:rPr>
              <a:t>Kim Hazelwood, S. B. (n.d.). </a:t>
            </a:r>
            <a:r>
              <a:rPr lang="en-US" altLang="en-US" i="1" dirty="0">
                <a:solidFill>
                  <a:schemeClr val="tx1"/>
                </a:solidFill>
                <a:latin typeface="Abadi Extra Light" panose="020B0204020104020204" pitchFamily="34" charset="0"/>
                <a:ea typeface="Calibri" panose="020F0502020204030204" pitchFamily="34" charset="0"/>
                <a:cs typeface="Times New Roman" panose="02020603050405020304" pitchFamily="18" charset="0"/>
              </a:rPr>
              <a:t>Applied Machine Learning at Facebook: A Datacenter Infrastructure Perspective</a:t>
            </a:r>
            <a:r>
              <a:rPr lang="en-US" altLang="en-US" dirty="0">
                <a:solidFill>
                  <a:schemeClr val="tx1"/>
                </a:solidFill>
                <a:latin typeface="Abadi Extra Light" panose="020B0204020104020204" pitchFamily="34" charset="0"/>
                <a:ea typeface="Calibri" panose="020F0502020204030204" pitchFamily="34" charset="0"/>
                <a:cs typeface="Times New Roman" panose="02020603050405020304" pitchFamily="18" charset="0"/>
              </a:rPr>
              <a:t>. Retrieved from Meta: https://research.facebook.com/publications/applied-machine-learning-at-facebook-a-datacenter-infrastructure-perspective/</a:t>
            </a:r>
            <a:endParaRPr lang="en-CA" altLang="en-US" dirty="0">
              <a:solidFill>
                <a:schemeClr val="tx1"/>
              </a:solidFill>
              <a:latin typeface="Abadi Extra Light" panose="020B0204020104020204" pitchFamily="34" charset="0"/>
            </a:endParaRPr>
          </a:p>
          <a:p>
            <a:pPr marL="0" lvl="0" indent="0" algn="l"/>
            <a:endParaRPr lang="en-CA" dirty="0">
              <a:latin typeface="Abadi Extra Light" panose="020B0204020104020204" pitchFamily="34" charset="0"/>
            </a:endParaRPr>
          </a:p>
          <a:p>
            <a:pPr marL="0" lvl="0" indent="0" algn="l"/>
            <a:r>
              <a:rPr lang="en-CA" dirty="0">
                <a:latin typeface="Abadi Extra Light" panose="020B0204020104020204" pitchFamily="34" charset="0"/>
              </a:rPr>
              <a:t>Refer to the Lab Report for the rest of the references.</a:t>
            </a:r>
            <a:endParaRPr dirty="0">
              <a:latin typeface="Abadi Extra Light" panose="020B0204020104020204" pitchFamily="34" charset="0"/>
            </a:endParaRPr>
          </a:p>
        </p:txBody>
      </p:sp>
    </p:spTree>
    <p:extLst>
      <p:ext uri="{BB962C8B-B14F-4D97-AF65-F5344CB8AC3E}">
        <p14:creationId xmlns:p14="http://schemas.microsoft.com/office/powerpoint/2010/main" val="2225988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80"/>
          <p:cNvSpPr txBox="1">
            <a:spLocks noGrp="1"/>
          </p:cNvSpPr>
          <p:nvPr>
            <p:ph type="title"/>
          </p:nvPr>
        </p:nvSpPr>
        <p:spPr>
          <a:xfrm>
            <a:off x="3187850" y="2102909"/>
            <a:ext cx="2768400" cy="111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 &amp; Introduction</a:t>
            </a:r>
            <a:endParaRPr dirty="0"/>
          </a:p>
        </p:txBody>
      </p:sp>
      <p:sp>
        <p:nvSpPr>
          <p:cNvPr id="679" name="Google Shape;679;p80"/>
          <p:cNvSpPr txBox="1">
            <a:spLocks noGrp="1"/>
          </p:cNvSpPr>
          <p:nvPr>
            <p:ph type="title" idx="2"/>
          </p:nvPr>
        </p:nvSpPr>
        <p:spPr>
          <a:xfrm>
            <a:off x="3187800" y="929450"/>
            <a:ext cx="2768400" cy="10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681" name="Google Shape;681;p80"/>
          <p:cNvCxnSpPr/>
          <p:nvPr/>
        </p:nvCxnSpPr>
        <p:spPr>
          <a:xfrm>
            <a:off x="4057200" y="3377025"/>
            <a:ext cx="10296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7"/>
          <p:cNvSpPr txBox="1">
            <a:spLocks noGrp="1"/>
          </p:cNvSpPr>
          <p:nvPr>
            <p:ph type="title"/>
          </p:nvPr>
        </p:nvSpPr>
        <p:spPr>
          <a:xfrm flipH="1">
            <a:off x="2082748" y="184993"/>
            <a:ext cx="4978500" cy="6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Abstract</a:t>
            </a:r>
            <a:endParaRPr dirty="0"/>
          </a:p>
        </p:txBody>
      </p:sp>
      <p:cxnSp>
        <p:nvCxnSpPr>
          <p:cNvPr id="655" name="Google Shape;655;p77"/>
          <p:cNvCxnSpPr/>
          <p:nvPr/>
        </p:nvCxnSpPr>
        <p:spPr>
          <a:xfrm rot="10800000">
            <a:off x="4141500" y="795854"/>
            <a:ext cx="861000" cy="0"/>
          </a:xfrm>
          <a:prstGeom prst="straightConnector1">
            <a:avLst/>
          </a:prstGeom>
          <a:noFill/>
          <a:ln w="9525" cap="flat" cmpd="sng">
            <a:solidFill>
              <a:schemeClr val="lt2"/>
            </a:solidFill>
            <a:prstDash val="solid"/>
            <a:round/>
            <a:headEnd type="none" w="med" len="med"/>
            <a:tailEnd type="none" w="med" len="med"/>
          </a:ln>
        </p:spPr>
      </p:cxnSp>
      <p:sp>
        <p:nvSpPr>
          <p:cNvPr id="8" name="TextBox 7">
            <a:extLst>
              <a:ext uri="{FF2B5EF4-FFF2-40B4-BE49-F238E27FC236}">
                <a16:creationId xmlns:a16="http://schemas.microsoft.com/office/drawing/2014/main" id="{D4C10E81-9C91-8794-051D-8650181C15E6}"/>
              </a:ext>
            </a:extLst>
          </p:cNvPr>
          <p:cNvSpPr txBox="1"/>
          <p:nvPr/>
        </p:nvSpPr>
        <p:spPr>
          <a:xfrm>
            <a:off x="369087" y="867193"/>
            <a:ext cx="8069056" cy="4031873"/>
          </a:xfrm>
          <a:prstGeom prst="rect">
            <a:avLst/>
          </a:prstGeom>
          <a:noFill/>
          <a:ln>
            <a:noFill/>
          </a:ln>
        </p:spPr>
        <p:txBody>
          <a:bodyPr wrap="square" rtlCol="0">
            <a:spAutoFit/>
          </a:bodyPr>
          <a:lstStyle/>
          <a:p>
            <a:pPr marL="285750" indent="-285750">
              <a:buFont typeface="Arial" panose="020B0604020202020204" pitchFamily="34" charset="0"/>
              <a:buChar char="•"/>
            </a:pPr>
            <a:r>
              <a:rPr lang="en-CA" sz="1600" dirty="0">
                <a:solidFill>
                  <a:srgbClr val="002060"/>
                </a:solidFill>
                <a:latin typeface="Abadi Extra Light" panose="020B0204020104020204" pitchFamily="34" charset="0"/>
              </a:rPr>
              <a:t>STEM education plays a crucial role in creative thinking and practical knowledge for a child’s development.</a:t>
            </a:r>
          </a:p>
          <a:p>
            <a:pPr marL="285750" indent="-285750">
              <a:buFont typeface="Arial" panose="020B0604020202020204" pitchFamily="34" charset="0"/>
              <a:buChar char="•"/>
            </a:pPr>
            <a:r>
              <a:rPr lang="en-US" sz="1600" dirty="0">
                <a:solidFill>
                  <a:srgbClr val="002060"/>
                </a:solidFill>
                <a:latin typeface="Abadi Extra Light" panose="020B0204020104020204" pitchFamily="34" charset="0"/>
              </a:rPr>
              <a:t>Basic mathematic skills and proficiency levels of students are low which is a serious issue, especially for developing countries.</a:t>
            </a:r>
          </a:p>
          <a:p>
            <a:pPr marL="285750" indent="-285750">
              <a:buFont typeface="Arial" panose="020B0604020202020204" pitchFamily="34" charset="0"/>
              <a:buChar char="•"/>
            </a:pPr>
            <a:r>
              <a:rPr lang="en-US" sz="1600" dirty="0">
                <a:solidFill>
                  <a:srgbClr val="002060"/>
                </a:solidFill>
                <a:latin typeface="Abadi Extra Light" panose="020B0204020104020204" pitchFamily="34" charset="0"/>
              </a:rPr>
              <a:t>This project proposes the solution of improving mathematics skills for school grade students through a problem-solving approach.</a:t>
            </a:r>
            <a:endParaRPr lang="en-CA" sz="1600" dirty="0">
              <a:solidFill>
                <a:srgbClr val="002060"/>
              </a:solidFill>
              <a:latin typeface="Abadi Extra Light" panose="020B0204020104020204" pitchFamily="34" charset="0"/>
            </a:endParaRPr>
          </a:p>
          <a:p>
            <a:pPr marL="285750" indent="-285750">
              <a:buFont typeface="Arial" panose="020B0604020202020204" pitchFamily="34" charset="0"/>
              <a:buChar char="•"/>
            </a:pPr>
            <a:r>
              <a:rPr lang="en-US" sz="1600" dirty="0">
                <a:solidFill>
                  <a:srgbClr val="002060"/>
                </a:solidFill>
                <a:latin typeface="Abadi Extra Light" panose="020B0204020104020204" pitchFamily="34" charset="0"/>
              </a:rPr>
              <a:t>This project developed an innovative technique that tries to leverage the mathematics knowledge and capabilities of AI models. </a:t>
            </a:r>
          </a:p>
          <a:p>
            <a:pPr marL="285750" indent="-285750">
              <a:buFont typeface="Arial" panose="020B0604020202020204" pitchFamily="34" charset="0"/>
              <a:buChar char="•"/>
            </a:pPr>
            <a:r>
              <a:rPr lang="en-US" sz="1600" dirty="0">
                <a:solidFill>
                  <a:srgbClr val="002060"/>
                </a:solidFill>
                <a:latin typeface="Abadi Extra Light" panose="020B0204020104020204" pitchFamily="34" charset="0"/>
              </a:rPr>
              <a:t>The technique was demonstrated by developing a software application named MathGPT that uses OpenAI GPT3.5 which is a large language model (LLM)</a:t>
            </a:r>
          </a:p>
          <a:p>
            <a:pPr marL="285750" indent="-285750">
              <a:buFont typeface="Arial" panose="020B0604020202020204" pitchFamily="34" charset="0"/>
              <a:buChar char="•"/>
            </a:pPr>
            <a:r>
              <a:rPr lang="en-US" sz="1600" dirty="0">
                <a:solidFill>
                  <a:srgbClr val="002060"/>
                </a:solidFill>
                <a:latin typeface="Abadi Extra Light" panose="020B0204020104020204" pitchFamily="34" charset="0"/>
              </a:rPr>
              <a:t>MathGPT allows the user to input a question, the desired complexity, the number of practice questions, and output specification, which outputs the generated question, the answer, and the topics covered.</a:t>
            </a:r>
          </a:p>
          <a:p>
            <a:pPr marL="285750" indent="-285750">
              <a:buFont typeface="Arial" panose="020B0604020202020204" pitchFamily="34" charset="0"/>
              <a:buChar char="•"/>
            </a:pPr>
            <a:r>
              <a:rPr lang="en-US" sz="1600" dirty="0">
                <a:solidFill>
                  <a:srgbClr val="002060"/>
                </a:solidFill>
                <a:latin typeface="Abadi Extra Light" panose="020B0204020104020204" pitchFamily="34" charset="0"/>
              </a:rPr>
              <a:t>After analyzing the results, it can be seen that by employing the technique proposed in the hypothesis, it is possible to bring out the mathematics capabilities of the LLMs and overcome its limitations.</a:t>
            </a:r>
            <a:endParaRPr lang="en-CA" sz="1600" dirty="0">
              <a:solidFill>
                <a:srgbClr val="002060"/>
              </a:solidFill>
              <a:latin typeface="Abadi Extra Light" panose="020B02040201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B774E0D4-9DE5-0B50-4715-A3FE24C4143D}"/>
            </a:ext>
          </a:extLst>
        </p:cNvPr>
        <p:cNvGrpSpPr/>
        <p:nvPr/>
      </p:nvGrpSpPr>
      <p:grpSpPr>
        <a:xfrm>
          <a:off x="0" y="0"/>
          <a:ext cx="0" cy="0"/>
          <a:chOff x="0" y="0"/>
          <a:chExt cx="0" cy="0"/>
        </a:xfrm>
      </p:grpSpPr>
      <p:sp>
        <p:nvSpPr>
          <p:cNvPr id="653" name="Google Shape;653;p77">
            <a:extLst>
              <a:ext uri="{FF2B5EF4-FFF2-40B4-BE49-F238E27FC236}">
                <a16:creationId xmlns:a16="http://schemas.microsoft.com/office/drawing/2014/main" id="{ECB1A164-30BD-A007-D0A3-3A39A21B8AB8}"/>
              </a:ext>
            </a:extLst>
          </p:cNvPr>
          <p:cNvSpPr txBox="1">
            <a:spLocks noGrp="1"/>
          </p:cNvSpPr>
          <p:nvPr>
            <p:ph type="title"/>
          </p:nvPr>
        </p:nvSpPr>
        <p:spPr>
          <a:xfrm flipH="1">
            <a:off x="558412" y="184993"/>
            <a:ext cx="7704754" cy="6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Introduction – Improving math skills</a:t>
            </a:r>
            <a:endParaRPr dirty="0"/>
          </a:p>
        </p:txBody>
      </p:sp>
      <p:cxnSp>
        <p:nvCxnSpPr>
          <p:cNvPr id="655" name="Google Shape;655;p77">
            <a:extLst>
              <a:ext uri="{FF2B5EF4-FFF2-40B4-BE49-F238E27FC236}">
                <a16:creationId xmlns:a16="http://schemas.microsoft.com/office/drawing/2014/main" id="{9986D723-FE6D-5B45-947F-D936BD9DF90F}"/>
              </a:ext>
            </a:extLst>
          </p:cNvPr>
          <p:cNvCxnSpPr>
            <a:cxnSpLocks/>
          </p:cNvCxnSpPr>
          <p:nvPr/>
        </p:nvCxnSpPr>
        <p:spPr>
          <a:xfrm flipH="1">
            <a:off x="880834" y="743005"/>
            <a:ext cx="7382332" cy="44945"/>
          </a:xfrm>
          <a:prstGeom prst="straightConnector1">
            <a:avLst/>
          </a:prstGeom>
          <a:noFill/>
          <a:ln w="9525" cap="flat" cmpd="sng">
            <a:solidFill>
              <a:schemeClr val="lt2"/>
            </a:solidFill>
            <a:prstDash val="solid"/>
            <a:round/>
            <a:headEnd type="none" w="med" len="med"/>
            <a:tailEnd type="none" w="med" len="med"/>
          </a:ln>
        </p:spPr>
      </p:cxnSp>
      <p:sp>
        <p:nvSpPr>
          <p:cNvPr id="5" name="Rectangle: Rounded Corners 4">
            <a:extLst>
              <a:ext uri="{FF2B5EF4-FFF2-40B4-BE49-F238E27FC236}">
                <a16:creationId xmlns:a16="http://schemas.microsoft.com/office/drawing/2014/main" id="{214284D6-46F3-9A36-3EB1-021D6AB22DDB}"/>
              </a:ext>
            </a:extLst>
          </p:cNvPr>
          <p:cNvSpPr/>
          <p:nvPr/>
        </p:nvSpPr>
        <p:spPr>
          <a:xfrm>
            <a:off x="199876" y="1045881"/>
            <a:ext cx="3486984" cy="3660349"/>
          </a:xfrm>
          <a:prstGeom prst="roundRect">
            <a:avLst/>
          </a:prstGeom>
          <a:solidFill>
            <a:schemeClr val="bg1">
              <a:lumMod val="9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285750" lvl="0" indent="-285750" algn="l" rtl="0">
              <a:spcBef>
                <a:spcPts val="0"/>
              </a:spcBef>
              <a:spcAft>
                <a:spcPts val="0"/>
              </a:spcAft>
              <a:buFont typeface="Arial" panose="020B0604020202020204" pitchFamily="34" charset="0"/>
              <a:buChar char="•"/>
            </a:pPr>
            <a:r>
              <a:rPr lang="en-CA" sz="1600" dirty="0">
                <a:solidFill>
                  <a:srgbClr val="002060"/>
                </a:solidFill>
                <a:latin typeface="Abadi Extra Light" panose="020B0204020104020204" pitchFamily="34" charset="0"/>
              </a:rPr>
              <a:t>STEM education plays a vital role for a child’s development and future career prospects</a:t>
            </a:r>
          </a:p>
          <a:p>
            <a:pPr marL="285750" lvl="0" indent="-285750" algn="l" rtl="0">
              <a:spcBef>
                <a:spcPts val="0"/>
              </a:spcBef>
              <a:spcAft>
                <a:spcPts val="0"/>
              </a:spcAft>
              <a:buFont typeface="Arial" panose="020B0604020202020204" pitchFamily="34" charset="0"/>
              <a:buChar char="•"/>
            </a:pPr>
            <a:r>
              <a:rPr lang="en-CA" sz="1600" dirty="0">
                <a:solidFill>
                  <a:srgbClr val="002060"/>
                </a:solidFill>
                <a:latin typeface="Abadi Extra Light" panose="020B0204020104020204" pitchFamily="34" charset="0"/>
              </a:rPr>
              <a:t>Math is the most important skill applicable across all STEM disciplines</a:t>
            </a:r>
          </a:p>
          <a:p>
            <a:pPr marL="285750" lvl="0" indent="-285750" algn="l" rtl="0">
              <a:spcBef>
                <a:spcPts val="0"/>
              </a:spcBef>
              <a:spcAft>
                <a:spcPts val="0"/>
              </a:spcAft>
              <a:buFont typeface="Arial" panose="020B0604020202020204" pitchFamily="34" charset="0"/>
              <a:buChar char="•"/>
            </a:pPr>
            <a:r>
              <a:rPr lang="en-CA" sz="1600" dirty="0">
                <a:solidFill>
                  <a:srgbClr val="002060"/>
                </a:solidFill>
                <a:latin typeface="Abadi Extra Light" panose="020B0204020104020204" pitchFamily="34" charset="0"/>
              </a:rPr>
              <a:t>Unfortunately, most students are below proficiency level in math</a:t>
            </a:r>
          </a:p>
          <a:p>
            <a:pPr marL="285750" lvl="0" indent="-285750" algn="l" rtl="0">
              <a:spcBef>
                <a:spcPts val="0"/>
              </a:spcBef>
              <a:spcAft>
                <a:spcPts val="0"/>
              </a:spcAft>
              <a:buFont typeface="Arial" panose="020B0604020202020204" pitchFamily="34" charset="0"/>
              <a:buChar char="•"/>
            </a:pPr>
            <a:r>
              <a:rPr lang="en-CA" sz="1600" dirty="0">
                <a:solidFill>
                  <a:srgbClr val="002060"/>
                </a:solidFill>
                <a:latin typeface="Abadi Extra Light" panose="020B0204020104020204" pitchFamily="34" charset="0"/>
              </a:rPr>
              <a:t>Math is necessary for students who want to pursue a successful job in the STEM industry.</a:t>
            </a:r>
          </a:p>
        </p:txBody>
      </p:sp>
      <p:graphicFrame>
        <p:nvGraphicFramePr>
          <p:cNvPr id="8" name="Chart 7">
            <a:extLst>
              <a:ext uri="{FF2B5EF4-FFF2-40B4-BE49-F238E27FC236}">
                <a16:creationId xmlns:a16="http://schemas.microsoft.com/office/drawing/2014/main" id="{7CFCEADC-0B3A-650F-69A9-9FFFF92F89FA}"/>
              </a:ext>
            </a:extLst>
          </p:cNvPr>
          <p:cNvGraphicFramePr/>
          <p:nvPr/>
        </p:nvGraphicFramePr>
        <p:xfrm>
          <a:off x="4067251" y="867193"/>
          <a:ext cx="4696359" cy="17236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145D1CB5-03F9-A9F1-FEA1-45A9B2E293B4}"/>
              </a:ext>
            </a:extLst>
          </p:cNvPr>
          <p:cNvGraphicFramePr>
            <a:graphicFrameLocks/>
          </p:cNvGraphicFramePr>
          <p:nvPr/>
        </p:nvGraphicFramePr>
        <p:xfrm>
          <a:off x="4206240" y="2719004"/>
          <a:ext cx="4476903" cy="242449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11599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80"/>
          <p:cNvSpPr txBox="1">
            <a:spLocks noGrp="1"/>
          </p:cNvSpPr>
          <p:nvPr>
            <p:ph type="title"/>
          </p:nvPr>
        </p:nvSpPr>
        <p:spPr>
          <a:xfrm>
            <a:off x="3187850" y="2102909"/>
            <a:ext cx="2768400" cy="111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Background Info</a:t>
            </a:r>
            <a:endParaRPr dirty="0"/>
          </a:p>
        </p:txBody>
      </p:sp>
      <p:sp>
        <p:nvSpPr>
          <p:cNvPr id="679" name="Google Shape;679;p80"/>
          <p:cNvSpPr txBox="1">
            <a:spLocks noGrp="1"/>
          </p:cNvSpPr>
          <p:nvPr>
            <p:ph type="title" idx="2"/>
          </p:nvPr>
        </p:nvSpPr>
        <p:spPr>
          <a:xfrm>
            <a:off x="3187800" y="929450"/>
            <a:ext cx="2768400" cy="10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cxnSp>
        <p:nvCxnSpPr>
          <p:cNvPr id="681" name="Google Shape;681;p80"/>
          <p:cNvCxnSpPr/>
          <p:nvPr/>
        </p:nvCxnSpPr>
        <p:spPr>
          <a:xfrm>
            <a:off x="4057200" y="3377025"/>
            <a:ext cx="1029600" cy="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653010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7"/>
          <p:cNvSpPr txBox="1">
            <a:spLocks noGrp="1"/>
          </p:cNvSpPr>
          <p:nvPr>
            <p:ph type="title"/>
          </p:nvPr>
        </p:nvSpPr>
        <p:spPr>
          <a:xfrm flipH="1">
            <a:off x="2082748" y="184993"/>
            <a:ext cx="4978500" cy="6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Background Info</a:t>
            </a:r>
            <a:endParaRPr dirty="0"/>
          </a:p>
        </p:txBody>
      </p:sp>
      <p:sp>
        <p:nvSpPr>
          <p:cNvPr id="654" name="Google Shape;654;p77"/>
          <p:cNvSpPr txBox="1">
            <a:spLocks noGrp="1"/>
          </p:cNvSpPr>
          <p:nvPr>
            <p:ph type="subTitle" idx="1"/>
          </p:nvPr>
        </p:nvSpPr>
        <p:spPr>
          <a:xfrm flipH="1">
            <a:off x="250518" y="867193"/>
            <a:ext cx="8642959" cy="3850844"/>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US" dirty="0">
                <a:latin typeface="Abadi Extra Light" panose="020B0204020104020204" pitchFamily="34" charset="0"/>
              </a:rPr>
              <a:t>AI has made significant improvements in the field of mathematics</a:t>
            </a:r>
          </a:p>
          <a:p>
            <a:pPr marL="285750" lvl="0" indent="-285750" algn="l">
              <a:buFont typeface="Arial" panose="020B0604020202020204" pitchFamily="34" charset="0"/>
              <a:buChar char="•"/>
            </a:pPr>
            <a:r>
              <a:rPr lang="en-US" dirty="0">
                <a:latin typeface="Abadi Extra Light" panose="020B0204020104020204" pitchFamily="34" charset="0"/>
              </a:rPr>
              <a:t>AI (Artificial Intelligence ) / Machine Learning (ML), is a computer algorithm that focuses on analyzing and finding patter</a:t>
            </a:r>
          </a:p>
          <a:p>
            <a:pPr marL="285750" lvl="0" indent="-285750" algn="l">
              <a:buFont typeface="Arial" panose="020B0604020202020204" pitchFamily="34" charset="0"/>
              <a:buChar char="•"/>
            </a:pPr>
            <a:r>
              <a:rPr lang="en-US" dirty="0">
                <a:latin typeface="Abadi Extra Light" panose="020B0204020104020204" pitchFamily="34" charset="0"/>
              </a:rPr>
              <a:t>AI/ML deals with designing a computer model that learns to perform its task on its own.</a:t>
            </a:r>
          </a:p>
          <a:p>
            <a:pPr marL="285750" lvl="0" indent="-285750" algn="l">
              <a:buFont typeface="Arial" panose="020B0604020202020204" pitchFamily="34" charset="0"/>
              <a:buChar char="•"/>
            </a:pPr>
            <a:r>
              <a:rPr lang="en-US" dirty="0">
                <a:latin typeface="Abadi Extra Light" panose="020B0204020104020204" pitchFamily="34" charset="0"/>
              </a:rPr>
              <a:t>For a computer to learn first, a neural network based on the model is created and then taken through a training stage where it is given several example inputs and its correct output</a:t>
            </a:r>
          </a:p>
          <a:p>
            <a:pPr marL="285750" lvl="0" indent="-285750" algn="l">
              <a:buFont typeface="Arial" panose="020B0604020202020204" pitchFamily="34" charset="0"/>
              <a:buChar char="•"/>
            </a:pPr>
            <a:r>
              <a:rPr lang="en-US" dirty="0">
                <a:latin typeface="Abadi Extra Light" panose="020B0204020104020204" pitchFamily="34" charset="0"/>
              </a:rPr>
              <a:t>Once the model learns then the model can be used to do the prediction for an input it has never seen before. This is called ML inference, and the ML is ready for use</a:t>
            </a:r>
          </a:p>
          <a:p>
            <a:pPr marL="285750" lvl="0" indent="-285750" algn="l">
              <a:buFont typeface="Arial" panose="020B0604020202020204" pitchFamily="34" charset="0"/>
              <a:buChar char="•"/>
            </a:pPr>
            <a:r>
              <a:rPr lang="en-US" dirty="0">
                <a:latin typeface="Abadi Extra Light" panose="020B0204020104020204" pitchFamily="34" charset="0"/>
              </a:rPr>
              <a:t>Recently, Generative AI based large language model (LLM) can understand human language, can generate text, and can also perform other various text-based tasks</a:t>
            </a:r>
          </a:p>
          <a:p>
            <a:pPr marL="285750" lvl="0" indent="-285750" algn="l">
              <a:buFont typeface="Arial" panose="020B0604020202020204" pitchFamily="34" charset="0"/>
              <a:buChar char="•"/>
            </a:pPr>
            <a:r>
              <a:rPr lang="en-US" dirty="0">
                <a:latin typeface="Abadi Extra Light" panose="020B0204020104020204" pitchFamily="34" charset="0"/>
              </a:rPr>
              <a:t>It has become popular and due to success of </a:t>
            </a:r>
            <a:r>
              <a:rPr lang="en-US" dirty="0" err="1">
                <a:latin typeface="Abadi Extra Light" panose="020B0204020104020204" pitchFamily="34" charset="0"/>
              </a:rPr>
              <a:t>OpenAI’s</a:t>
            </a:r>
            <a:r>
              <a:rPr lang="en-US" dirty="0">
                <a:latin typeface="Abadi Extra Light" panose="020B0204020104020204" pitchFamily="34" charset="0"/>
              </a:rPr>
              <a:t> </a:t>
            </a:r>
            <a:r>
              <a:rPr lang="en-US" dirty="0" err="1">
                <a:latin typeface="Abadi Extra Light" panose="020B0204020104020204" pitchFamily="34" charset="0"/>
              </a:rPr>
              <a:t>ChatGPT</a:t>
            </a:r>
            <a:r>
              <a:rPr lang="en-US" dirty="0">
                <a:latin typeface="Abadi Extra Light" panose="020B0204020104020204" pitchFamily="34" charset="0"/>
              </a:rPr>
              <a:t> which can perform many complex tasks like passing tough exams</a:t>
            </a:r>
            <a:endParaRPr lang="en-US" dirty="0"/>
          </a:p>
        </p:txBody>
      </p:sp>
    </p:spTree>
    <p:extLst>
      <p:ext uri="{BB962C8B-B14F-4D97-AF65-F5344CB8AC3E}">
        <p14:creationId xmlns:p14="http://schemas.microsoft.com/office/powerpoint/2010/main" val="1991282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80"/>
          <p:cNvSpPr txBox="1">
            <a:spLocks noGrp="1"/>
          </p:cNvSpPr>
          <p:nvPr>
            <p:ph type="title"/>
          </p:nvPr>
        </p:nvSpPr>
        <p:spPr>
          <a:xfrm>
            <a:off x="2332960" y="2132724"/>
            <a:ext cx="4478079" cy="111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Question, Hypothesis, Purpose </a:t>
            </a:r>
            <a:endParaRPr dirty="0"/>
          </a:p>
        </p:txBody>
      </p:sp>
      <p:sp>
        <p:nvSpPr>
          <p:cNvPr id="679" name="Google Shape;679;p80"/>
          <p:cNvSpPr txBox="1">
            <a:spLocks noGrp="1"/>
          </p:cNvSpPr>
          <p:nvPr>
            <p:ph type="title" idx="2"/>
          </p:nvPr>
        </p:nvSpPr>
        <p:spPr>
          <a:xfrm>
            <a:off x="3187800" y="929450"/>
            <a:ext cx="2768400" cy="10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681" name="Google Shape;681;p80"/>
          <p:cNvCxnSpPr/>
          <p:nvPr/>
        </p:nvCxnSpPr>
        <p:spPr>
          <a:xfrm>
            <a:off x="4057200" y="3377025"/>
            <a:ext cx="1029600" cy="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03679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grpSp>
        <p:nvGrpSpPr>
          <p:cNvPr id="4" name="Google Shape;2544;p139">
            <a:extLst>
              <a:ext uri="{FF2B5EF4-FFF2-40B4-BE49-F238E27FC236}">
                <a16:creationId xmlns:a16="http://schemas.microsoft.com/office/drawing/2014/main" id="{F3FE0A05-9BCA-87D1-7CCE-7EBDAD426E8D}"/>
              </a:ext>
            </a:extLst>
          </p:cNvPr>
          <p:cNvGrpSpPr/>
          <p:nvPr/>
        </p:nvGrpSpPr>
        <p:grpSpPr>
          <a:xfrm>
            <a:off x="1095905" y="1156002"/>
            <a:ext cx="530822" cy="470705"/>
            <a:chOff x="5571365" y="2024088"/>
            <a:chExt cx="311483" cy="301261"/>
          </a:xfrm>
        </p:grpSpPr>
        <p:sp>
          <p:nvSpPr>
            <p:cNvPr id="5" name="Google Shape;2545;p139">
              <a:extLst>
                <a:ext uri="{FF2B5EF4-FFF2-40B4-BE49-F238E27FC236}">
                  <a16:creationId xmlns:a16="http://schemas.microsoft.com/office/drawing/2014/main" id="{33366806-3B72-2148-1A01-54D93D1D423F}"/>
                </a:ext>
              </a:extLst>
            </p:cNvPr>
            <p:cNvSpPr/>
            <p:nvPr/>
          </p:nvSpPr>
          <p:spPr>
            <a:xfrm>
              <a:off x="5768077" y="2115225"/>
              <a:ext cx="13738" cy="11852"/>
            </a:xfrm>
            <a:custGeom>
              <a:avLst/>
              <a:gdLst/>
              <a:ahLst/>
              <a:cxnLst/>
              <a:rect l="l" t="t" r="r" b="b"/>
              <a:pathLst>
                <a:path w="590" h="509" extrusionOk="0">
                  <a:moveTo>
                    <a:pt x="345" y="1"/>
                  </a:moveTo>
                  <a:cubicBezTo>
                    <a:pt x="115" y="1"/>
                    <a:pt x="0" y="274"/>
                    <a:pt x="158" y="432"/>
                  </a:cubicBezTo>
                  <a:cubicBezTo>
                    <a:pt x="211" y="485"/>
                    <a:pt x="277" y="509"/>
                    <a:pt x="340" y="509"/>
                  </a:cubicBezTo>
                  <a:cubicBezTo>
                    <a:pt x="468" y="509"/>
                    <a:pt x="589" y="413"/>
                    <a:pt x="589" y="259"/>
                  </a:cubicBezTo>
                  <a:cubicBezTo>
                    <a:pt x="589" y="116"/>
                    <a:pt x="474"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46;p139">
              <a:extLst>
                <a:ext uri="{FF2B5EF4-FFF2-40B4-BE49-F238E27FC236}">
                  <a16:creationId xmlns:a16="http://schemas.microsoft.com/office/drawing/2014/main" id="{B7764BDA-B8BC-0FAA-A6BA-F15851EA7079}"/>
                </a:ext>
              </a:extLst>
            </p:cNvPr>
            <p:cNvSpPr/>
            <p:nvPr/>
          </p:nvSpPr>
          <p:spPr>
            <a:xfrm>
              <a:off x="5661361" y="2221940"/>
              <a:ext cx="13738" cy="11852"/>
            </a:xfrm>
            <a:custGeom>
              <a:avLst/>
              <a:gdLst/>
              <a:ahLst/>
              <a:cxnLst/>
              <a:rect l="l" t="t" r="r" b="b"/>
              <a:pathLst>
                <a:path w="590" h="509" extrusionOk="0">
                  <a:moveTo>
                    <a:pt x="331" y="1"/>
                  </a:moveTo>
                  <a:cubicBezTo>
                    <a:pt x="115" y="1"/>
                    <a:pt x="0" y="274"/>
                    <a:pt x="158" y="432"/>
                  </a:cubicBezTo>
                  <a:cubicBezTo>
                    <a:pt x="211" y="485"/>
                    <a:pt x="276" y="509"/>
                    <a:pt x="340" y="509"/>
                  </a:cubicBezTo>
                  <a:cubicBezTo>
                    <a:pt x="468" y="509"/>
                    <a:pt x="589" y="413"/>
                    <a:pt x="589" y="260"/>
                  </a:cubicBezTo>
                  <a:cubicBezTo>
                    <a:pt x="589" y="116"/>
                    <a:pt x="474"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47;p139">
              <a:extLst>
                <a:ext uri="{FF2B5EF4-FFF2-40B4-BE49-F238E27FC236}">
                  <a16:creationId xmlns:a16="http://schemas.microsoft.com/office/drawing/2014/main" id="{5A486821-FB4C-2E35-3BB1-56CC3A0652B1}"/>
                </a:ext>
              </a:extLst>
            </p:cNvPr>
            <p:cNvSpPr/>
            <p:nvPr/>
          </p:nvSpPr>
          <p:spPr>
            <a:xfrm>
              <a:off x="5571365" y="2024088"/>
              <a:ext cx="311483" cy="301261"/>
            </a:xfrm>
            <a:custGeom>
              <a:avLst/>
              <a:gdLst/>
              <a:ahLst/>
              <a:cxnLst/>
              <a:rect l="l" t="t" r="r" b="b"/>
              <a:pathLst>
                <a:path w="13377" h="12938" extrusionOk="0">
                  <a:moveTo>
                    <a:pt x="1035" y="567"/>
                  </a:moveTo>
                  <a:lnTo>
                    <a:pt x="2529" y="1472"/>
                  </a:lnTo>
                  <a:lnTo>
                    <a:pt x="2529" y="2047"/>
                  </a:lnTo>
                  <a:cubicBezTo>
                    <a:pt x="2529" y="2105"/>
                    <a:pt x="2558" y="2176"/>
                    <a:pt x="2601" y="2220"/>
                  </a:cubicBezTo>
                  <a:lnTo>
                    <a:pt x="5776" y="5395"/>
                  </a:lnTo>
                  <a:lnTo>
                    <a:pt x="5417" y="5754"/>
                  </a:lnTo>
                  <a:lnTo>
                    <a:pt x="2256" y="2579"/>
                  </a:lnTo>
                  <a:cubicBezTo>
                    <a:pt x="2199" y="2521"/>
                    <a:pt x="2141" y="2507"/>
                    <a:pt x="2069" y="2507"/>
                  </a:cubicBezTo>
                  <a:lnTo>
                    <a:pt x="1495" y="2507"/>
                  </a:lnTo>
                  <a:lnTo>
                    <a:pt x="604" y="1013"/>
                  </a:lnTo>
                  <a:lnTo>
                    <a:pt x="1035" y="567"/>
                  </a:lnTo>
                  <a:close/>
                  <a:moveTo>
                    <a:pt x="7931" y="6817"/>
                  </a:moveTo>
                  <a:lnTo>
                    <a:pt x="8290" y="7162"/>
                  </a:lnTo>
                  <a:lnTo>
                    <a:pt x="7184" y="8268"/>
                  </a:lnTo>
                  <a:lnTo>
                    <a:pt x="6854" y="7895"/>
                  </a:lnTo>
                  <a:lnTo>
                    <a:pt x="7931" y="6817"/>
                  </a:lnTo>
                  <a:close/>
                  <a:moveTo>
                    <a:pt x="10445" y="510"/>
                  </a:moveTo>
                  <a:cubicBezTo>
                    <a:pt x="10517" y="510"/>
                    <a:pt x="10589" y="510"/>
                    <a:pt x="10661" y="524"/>
                  </a:cubicBezTo>
                  <a:lnTo>
                    <a:pt x="9885" y="1314"/>
                  </a:lnTo>
                  <a:cubicBezTo>
                    <a:pt x="9828" y="1358"/>
                    <a:pt x="9813" y="1429"/>
                    <a:pt x="9813" y="1501"/>
                  </a:cubicBezTo>
                  <a:lnTo>
                    <a:pt x="9813" y="2220"/>
                  </a:lnTo>
                  <a:cubicBezTo>
                    <a:pt x="9813" y="2277"/>
                    <a:pt x="9828" y="2349"/>
                    <a:pt x="9885" y="2392"/>
                  </a:cubicBezTo>
                  <a:lnTo>
                    <a:pt x="10575" y="3110"/>
                  </a:lnTo>
                  <a:cubicBezTo>
                    <a:pt x="10618" y="3168"/>
                    <a:pt x="10690" y="3182"/>
                    <a:pt x="10761" y="3197"/>
                  </a:cubicBezTo>
                  <a:lnTo>
                    <a:pt x="11480" y="3197"/>
                  </a:lnTo>
                  <a:cubicBezTo>
                    <a:pt x="11537" y="3197"/>
                    <a:pt x="11609" y="3168"/>
                    <a:pt x="11652" y="3110"/>
                  </a:cubicBezTo>
                  <a:lnTo>
                    <a:pt x="12442" y="2320"/>
                  </a:lnTo>
                  <a:cubicBezTo>
                    <a:pt x="12457" y="2392"/>
                    <a:pt x="12457" y="2464"/>
                    <a:pt x="12457" y="2536"/>
                  </a:cubicBezTo>
                  <a:cubicBezTo>
                    <a:pt x="12457" y="3642"/>
                    <a:pt x="11552" y="4547"/>
                    <a:pt x="10445" y="4547"/>
                  </a:cubicBezTo>
                  <a:cubicBezTo>
                    <a:pt x="10216" y="4547"/>
                    <a:pt x="10000" y="4504"/>
                    <a:pt x="9799" y="4446"/>
                  </a:cubicBezTo>
                  <a:cubicBezTo>
                    <a:pt x="9767" y="4433"/>
                    <a:pt x="9734" y="4426"/>
                    <a:pt x="9704" y="4426"/>
                  </a:cubicBezTo>
                  <a:cubicBezTo>
                    <a:pt x="9638" y="4426"/>
                    <a:pt x="9579" y="4455"/>
                    <a:pt x="9540" y="4504"/>
                  </a:cubicBezTo>
                  <a:cubicBezTo>
                    <a:pt x="8276" y="5754"/>
                    <a:pt x="5546" y="8498"/>
                    <a:pt x="4540" y="9489"/>
                  </a:cubicBezTo>
                  <a:cubicBezTo>
                    <a:pt x="4469" y="9561"/>
                    <a:pt x="4454" y="9662"/>
                    <a:pt x="4483" y="9748"/>
                  </a:cubicBezTo>
                  <a:cubicBezTo>
                    <a:pt x="4914" y="11055"/>
                    <a:pt x="3951" y="12420"/>
                    <a:pt x="2572" y="12420"/>
                  </a:cubicBezTo>
                  <a:cubicBezTo>
                    <a:pt x="2486" y="12420"/>
                    <a:pt x="2414" y="12406"/>
                    <a:pt x="2342" y="12406"/>
                  </a:cubicBezTo>
                  <a:lnTo>
                    <a:pt x="3147" y="11616"/>
                  </a:lnTo>
                  <a:cubicBezTo>
                    <a:pt x="3190" y="11558"/>
                    <a:pt x="3219" y="11501"/>
                    <a:pt x="3219" y="11429"/>
                  </a:cubicBezTo>
                  <a:lnTo>
                    <a:pt x="3219" y="10711"/>
                  </a:lnTo>
                  <a:cubicBezTo>
                    <a:pt x="3219" y="10639"/>
                    <a:pt x="3190" y="10581"/>
                    <a:pt x="3147" y="10538"/>
                  </a:cubicBezTo>
                  <a:lnTo>
                    <a:pt x="2428" y="9820"/>
                  </a:lnTo>
                  <a:cubicBezTo>
                    <a:pt x="2393" y="9772"/>
                    <a:pt x="2337" y="9744"/>
                    <a:pt x="2287" y="9744"/>
                  </a:cubicBezTo>
                  <a:cubicBezTo>
                    <a:pt x="2276" y="9744"/>
                    <a:pt x="2266" y="9745"/>
                    <a:pt x="2256" y="9748"/>
                  </a:cubicBezTo>
                  <a:lnTo>
                    <a:pt x="1538" y="9748"/>
                  </a:lnTo>
                  <a:cubicBezTo>
                    <a:pt x="1466" y="9748"/>
                    <a:pt x="1394" y="9762"/>
                    <a:pt x="1351" y="9820"/>
                  </a:cubicBezTo>
                  <a:lnTo>
                    <a:pt x="561" y="10610"/>
                  </a:lnTo>
                  <a:cubicBezTo>
                    <a:pt x="546" y="10538"/>
                    <a:pt x="546" y="10466"/>
                    <a:pt x="546" y="10394"/>
                  </a:cubicBezTo>
                  <a:cubicBezTo>
                    <a:pt x="546" y="9245"/>
                    <a:pt x="1485" y="8375"/>
                    <a:pt x="2554" y="8375"/>
                  </a:cubicBezTo>
                  <a:cubicBezTo>
                    <a:pt x="2768" y="8375"/>
                    <a:pt x="2987" y="8409"/>
                    <a:pt x="3204" y="8484"/>
                  </a:cubicBezTo>
                  <a:cubicBezTo>
                    <a:pt x="3231" y="8491"/>
                    <a:pt x="3258" y="8495"/>
                    <a:pt x="3284" y="8495"/>
                  </a:cubicBezTo>
                  <a:cubicBezTo>
                    <a:pt x="3356" y="8495"/>
                    <a:pt x="3421" y="8468"/>
                    <a:pt x="3463" y="8426"/>
                  </a:cubicBezTo>
                  <a:lnTo>
                    <a:pt x="8463" y="3426"/>
                  </a:lnTo>
                  <a:cubicBezTo>
                    <a:pt x="8535" y="3369"/>
                    <a:pt x="8549" y="3268"/>
                    <a:pt x="8520" y="3168"/>
                  </a:cubicBezTo>
                  <a:cubicBezTo>
                    <a:pt x="8089" y="1860"/>
                    <a:pt x="9052" y="510"/>
                    <a:pt x="10445" y="510"/>
                  </a:cubicBezTo>
                  <a:close/>
                  <a:moveTo>
                    <a:pt x="8664" y="7492"/>
                  </a:moveTo>
                  <a:lnTo>
                    <a:pt x="12155" y="10696"/>
                  </a:lnTo>
                  <a:cubicBezTo>
                    <a:pt x="12881" y="11433"/>
                    <a:pt x="12210" y="12439"/>
                    <a:pt x="11429" y="12439"/>
                  </a:cubicBezTo>
                  <a:cubicBezTo>
                    <a:pt x="11190" y="12439"/>
                    <a:pt x="10941" y="12344"/>
                    <a:pt x="10718" y="12119"/>
                  </a:cubicBezTo>
                  <a:lnTo>
                    <a:pt x="7514" y="8642"/>
                  </a:lnTo>
                  <a:lnTo>
                    <a:pt x="8664" y="7492"/>
                  </a:lnTo>
                  <a:close/>
                  <a:moveTo>
                    <a:pt x="991" y="0"/>
                  </a:moveTo>
                  <a:cubicBezTo>
                    <a:pt x="930" y="0"/>
                    <a:pt x="870" y="23"/>
                    <a:pt x="819" y="64"/>
                  </a:cubicBezTo>
                  <a:lnTo>
                    <a:pt x="101" y="783"/>
                  </a:lnTo>
                  <a:cubicBezTo>
                    <a:pt x="15" y="869"/>
                    <a:pt x="0" y="998"/>
                    <a:pt x="58" y="1099"/>
                  </a:cubicBezTo>
                  <a:lnTo>
                    <a:pt x="1135" y="2880"/>
                  </a:lnTo>
                  <a:cubicBezTo>
                    <a:pt x="1179" y="2952"/>
                    <a:pt x="1265" y="3010"/>
                    <a:pt x="1351" y="3010"/>
                  </a:cubicBezTo>
                  <a:lnTo>
                    <a:pt x="1969" y="3010"/>
                  </a:lnTo>
                  <a:lnTo>
                    <a:pt x="5058" y="6113"/>
                  </a:lnTo>
                  <a:lnTo>
                    <a:pt x="3204" y="7966"/>
                  </a:lnTo>
                  <a:cubicBezTo>
                    <a:pt x="2983" y="7907"/>
                    <a:pt x="2763" y="7878"/>
                    <a:pt x="2547" y="7878"/>
                  </a:cubicBezTo>
                  <a:cubicBezTo>
                    <a:pt x="1202" y="7878"/>
                    <a:pt x="29" y="8973"/>
                    <a:pt x="29" y="10409"/>
                  </a:cubicBezTo>
                  <a:cubicBezTo>
                    <a:pt x="29" y="10682"/>
                    <a:pt x="72" y="10955"/>
                    <a:pt x="173" y="11213"/>
                  </a:cubicBezTo>
                  <a:cubicBezTo>
                    <a:pt x="209" y="11321"/>
                    <a:pt x="307" y="11384"/>
                    <a:pt x="411" y="11384"/>
                  </a:cubicBezTo>
                  <a:cubicBezTo>
                    <a:pt x="472" y="11384"/>
                    <a:pt x="536" y="11362"/>
                    <a:pt x="589" y="11314"/>
                  </a:cubicBezTo>
                  <a:lnTo>
                    <a:pt x="1624" y="10251"/>
                  </a:lnTo>
                  <a:lnTo>
                    <a:pt x="2127" y="10251"/>
                  </a:lnTo>
                  <a:lnTo>
                    <a:pt x="2701" y="10825"/>
                  </a:lnTo>
                  <a:lnTo>
                    <a:pt x="2701" y="11328"/>
                  </a:lnTo>
                  <a:lnTo>
                    <a:pt x="1653" y="12377"/>
                  </a:lnTo>
                  <a:cubicBezTo>
                    <a:pt x="1523" y="12506"/>
                    <a:pt x="1581" y="12736"/>
                    <a:pt x="1753" y="12794"/>
                  </a:cubicBezTo>
                  <a:cubicBezTo>
                    <a:pt x="2012" y="12880"/>
                    <a:pt x="2285" y="12937"/>
                    <a:pt x="2558" y="12937"/>
                  </a:cubicBezTo>
                  <a:cubicBezTo>
                    <a:pt x="4210" y="12923"/>
                    <a:pt x="5417" y="11357"/>
                    <a:pt x="5000" y="9748"/>
                  </a:cubicBezTo>
                  <a:lnTo>
                    <a:pt x="6494" y="8254"/>
                  </a:lnTo>
                  <a:lnTo>
                    <a:pt x="6825" y="8627"/>
                  </a:lnTo>
                  <a:lnTo>
                    <a:pt x="6667" y="8785"/>
                  </a:lnTo>
                  <a:cubicBezTo>
                    <a:pt x="6489" y="8963"/>
                    <a:pt x="6664" y="9218"/>
                    <a:pt x="6858" y="9218"/>
                  </a:cubicBezTo>
                  <a:cubicBezTo>
                    <a:pt x="6915" y="9218"/>
                    <a:pt x="6974" y="9197"/>
                    <a:pt x="7026" y="9145"/>
                  </a:cubicBezTo>
                  <a:lnTo>
                    <a:pt x="7170" y="9001"/>
                  </a:lnTo>
                  <a:lnTo>
                    <a:pt x="10374" y="12463"/>
                  </a:lnTo>
                  <a:cubicBezTo>
                    <a:pt x="10666" y="12749"/>
                    <a:pt x="11048" y="12893"/>
                    <a:pt x="11428" y="12893"/>
                  </a:cubicBezTo>
                  <a:cubicBezTo>
                    <a:pt x="11813" y="12893"/>
                    <a:pt x="12196" y="12745"/>
                    <a:pt x="12486" y="12449"/>
                  </a:cubicBezTo>
                  <a:cubicBezTo>
                    <a:pt x="13075" y="11860"/>
                    <a:pt x="13089" y="10926"/>
                    <a:pt x="12514" y="10323"/>
                  </a:cubicBezTo>
                  <a:lnTo>
                    <a:pt x="9037" y="7133"/>
                  </a:lnTo>
                  <a:lnTo>
                    <a:pt x="9181" y="7004"/>
                  </a:lnTo>
                  <a:cubicBezTo>
                    <a:pt x="9357" y="6817"/>
                    <a:pt x="9188" y="6563"/>
                    <a:pt x="8996" y="6563"/>
                  </a:cubicBezTo>
                  <a:cubicBezTo>
                    <a:pt x="8937" y="6563"/>
                    <a:pt x="8876" y="6587"/>
                    <a:pt x="8822" y="6645"/>
                  </a:cubicBezTo>
                  <a:lnTo>
                    <a:pt x="8664" y="6788"/>
                  </a:lnTo>
                  <a:lnTo>
                    <a:pt x="8290" y="6458"/>
                  </a:lnTo>
                  <a:lnTo>
                    <a:pt x="9785" y="4964"/>
                  </a:lnTo>
                  <a:cubicBezTo>
                    <a:pt x="9986" y="5021"/>
                    <a:pt x="10216" y="5050"/>
                    <a:pt x="10431" y="5050"/>
                  </a:cubicBezTo>
                  <a:cubicBezTo>
                    <a:pt x="12155" y="5050"/>
                    <a:pt x="13376" y="3355"/>
                    <a:pt x="12830" y="1717"/>
                  </a:cubicBezTo>
                  <a:cubicBezTo>
                    <a:pt x="12802" y="1630"/>
                    <a:pt x="12730" y="1573"/>
                    <a:pt x="12644" y="1559"/>
                  </a:cubicBezTo>
                  <a:cubicBezTo>
                    <a:pt x="12621" y="1551"/>
                    <a:pt x="12599" y="1548"/>
                    <a:pt x="12577" y="1548"/>
                  </a:cubicBezTo>
                  <a:cubicBezTo>
                    <a:pt x="12514" y="1548"/>
                    <a:pt x="12453" y="1577"/>
                    <a:pt x="12399" y="1630"/>
                  </a:cubicBezTo>
                  <a:lnTo>
                    <a:pt x="11351" y="2679"/>
                  </a:lnTo>
                  <a:lnTo>
                    <a:pt x="10862" y="2679"/>
                  </a:lnTo>
                  <a:lnTo>
                    <a:pt x="10302" y="2105"/>
                  </a:lnTo>
                  <a:lnTo>
                    <a:pt x="10302" y="1602"/>
                  </a:lnTo>
                  <a:lnTo>
                    <a:pt x="11336" y="553"/>
                  </a:lnTo>
                  <a:cubicBezTo>
                    <a:pt x="11394" y="495"/>
                    <a:pt x="11422" y="409"/>
                    <a:pt x="11394" y="323"/>
                  </a:cubicBezTo>
                  <a:cubicBezTo>
                    <a:pt x="11379" y="237"/>
                    <a:pt x="11322" y="179"/>
                    <a:pt x="11236" y="151"/>
                  </a:cubicBezTo>
                  <a:cubicBezTo>
                    <a:pt x="10977" y="64"/>
                    <a:pt x="10704" y="21"/>
                    <a:pt x="10431" y="21"/>
                  </a:cubicBezTo>
                  <a:cubicBezTo>
                    <a:pt x="10424" y="21"/>
                    <a:pt x="10416" y="21"/>
                    <a:pt x="10408" y="21"/>
                  </a:cubicBezTo>
                  <a:cubicBezTo>
                    <a:pt x="8754" y="21"/>
                    <a:pt x="7560" y="1595"/>
                    <a:pt x="7989" y="3197"/>
                  </a:cubicBezTo>
                  <a:lnTo>
                    <a:pt x="6135" y="5036"/>
                  </a:lnTo>
                  <a:lnTo>
                    <a:pt x="3032" y="1932"/>
                  </a:lnTo>
                  <a:lnTo>
                    <a:pt x="3032" y="1329"/>
                  </a:lnTo>
                  <a:cubicBezTo>
                    <a:pt x="3032" y="1243"/>
                    <a:pt x="2989" y="1156"/>
                    <a:pt x="2917" y="1113"/>
                  </a:cubicBezTo>
                  <a:lnTo>
                    <a:pt x="1121" y="36"/>
                  </a:lnTo>
                  <a:cubicBezTo>
                    <a:pt x="1079" y="12"/>
                    <a:pt x="1035" y="0"/>
                    <a:pt x="9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48;p139">
              <a:extLst>
                <a:ext uri="{FF2B5EF4-FFF2-40B4-BE49-F238E27FC236}">
                  <a16:creationId xmlns:a16="http://schemas.microsoft.com/office/drawing/2014/main" id="{D1F2BEA1-E42C-AA29-FEE4-F1F3A7572883}"/>
                </a:ext>
              </a:extLst>
            </p:cNvPr>
            <p:cNvSpPr/>
            <p:nvPr/>
          </p:nvSpPr>
          <p:spPr>
            <a:xfrm>
              <a:off x="5677358" y="2131734"/>
              <a:ext cx="90392" cy="85596"/>
            </a:xfrm>
            <a:custGeom>
              <a:avLst/>
              <a:gdLst/>
              <a:ahLst/>
              <a:cxnLst/>
              <a:rect l="l" t="t" r="r" b="b"/>
              <a:pathLst>
                <a:path w="3882" h="3676" extrusionOk="0">
                  <a:moveTo>
                    <a:pt x="3518" y="1"/>
                  </a:moveTo>
                  <a:cubicBezTo>
                    <a:pt x="3457" y="1"/>
                    <a:pt x="3394" y="25"/>
                    <a:pt x="3336" y="82"/>
                  </a:cubicBezTo>
                  <a:lnTo>
                    <a:pt x="190" y="3243"/>
                  </a:lnTo>
                  <a:cubicBezTo>
                    <a:pt x="1" y="3421"/>
                    <a:pt x="173" y="3676"/>
                    <a:pt x="374" y="3676"/>
                  </a:cubicBezTo>
                  <a:cubicBezTo>
                    <a:pt x="432" y="3676"/>
                    <a:pt x="494" y="3654"/>
                    <a:pt x="549" y="3602"/>
                  </a:cubicBezTo>
                  <a:lnTo>
                    <a:pt x="3695" y="441"/>
                  </a:lnTo>
                  <a:cubicBezTo>
                    <a:pt x="3882" y="254"/>
                    <a:pt x="3716" y="1"/>
                    <a:pt x="35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49;p139">
              <a:extLst>
                <a:ext uri="{FF2B5EF4-FFF2-40B4-BE49-F238E27FC236}">
                  <a16:creationId xmlns:a16="http://schemas.microsoft.com/office/drawing/2014/main" id="{1F5506D2-7B78-3D9A-0B4A-7AA30C8A2341}"/>
                </a:ext>
              </a:extLst>
            </p:cNvPr>
            <p:cNvSpPr/>
            <p:nvPr/>
          </p:nvSpPr>
          <p:spPr>
            <a:xfrm>
              <a:off x="5772035" y="2226923"/>
              <a:ext cx="70041" cy="64686"/>
            </a:xfrm>
            <a:custGeom>
              <a:avLst/>
              <a:gdLst/>
              <a:ahLst/>
              <a:cxnLst/>
              <a:rect l="l" t="t" r="r" b="b"/>
              <a:pathLst>
                <a:path w="3008" h="2778" extrusionOk="0">
                  <a:moveTo>
                    <a:pt x="374" y="0"/>
                  </a:moveTo>
                  <a:cubicBezTo>
                    <a:pt x="173" y="0"/>
                    <a:pt x="1" y="256"/>
                    <a:pt x="190" y="434"/>
                  </a:cubicBezTo>
                  <a:lnTo>
                    <a:pt x="2460" y="2704"/>
                  </a:lnTo>
                  <a:cubicBezTo>
                    <a:pt x="2515" y="2756"/>
                    <a:pt x="2576" y="2777"/>
                    <a:pt x="2635" y="2777"/>
                  </a:cubicBezTo>
                  <a:cubicBezTo>
                    <a:pt x="2835" y="2777"/>
                    <a:pt x="3008" y="2522"/>
                    <a:pt x="2819" y="2344"/>
                  </a:cubicBezTo>
                  <a:lnTo>
                    <a:pt x="549" y="74"/>
                  </a:lnTo>
                  <a:cubicBezTo>
                    <a:pt x="493" y="22"/>
                    <a:pt x="432" y="0"/>
                    <a:pt x="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3A7EE467-CB1F-0E1D-8060-702433D3F2CF}"/>
              </a:ext>
            </a:extLst>
          </p:cNvPr>
          <p:cNvSpPr txBox="1"/>
          <p:nvPr/>
        </p:nvSpPr>
        <p:spPr>
          <a:xfrm>
            <a:off x="620523" y="1736510"/>
            <a:ext cx="1747368" cy="369332"/>
          </a:xfrm>
          <a:prstGeom prst="rect">
            <a:avLst/>
          </a:prstGeom>
          <a:noFill/>
          <a:ln>
            <a:noFill/>
          </a:ln>
        </p:spPr>
        <p:txBody>
          <a:bodyPr wrap="square" rtlCol="0">
            <a:spAutoFit/>
          </a:bodyPr>
          <a:lstStyle/>
          <a:p>
            <a:r>
              <a:rPr lang="en-CA" sz="1800" dirty="0">
                <a:latin typeface="Josefin Sans" pitchFamily="2" charset="0"/>
              </a:rPr>
              <a:t>Lab Question</a:t>
            </a:r>
          </a:p>
        </p:txBody>
      </p:sp>
      <p:sp>
        <p:nvSpPr>
          <p:cNvPr id="14" name="TextBox 13">
            <a:extLst>
              <a:ext uri="{FF2B5EF4-FFF2-40B4-BE49-F238E27FC236}">
                <a16:creationId xmlns:a16="http://schemas.microsoft.com/office/drawing/2014/main" id="{AFC84A62-B03A-EE81-D4E4-1D829FA48DC2}"/>
              </a:ext>
            </a:extLst>
          </p:cNvPr>
          <p:cNvSpPr txBox="1"/>
          <p:nvPr/>
        </p:nvSpPr>
        <p:spPr>
          <a:xfrm>
            <a:off x="237351" y="2131044"/>
            <a:ext cx="2434395" cy="2023952"/>
          </a:xfrm>
          <a:prstGeom prst="rect">
            <a:avLst/>
          </a:prstGeom>
          <a:noFill/>
        </p:spPr>
        <p:txBody>
          <a:bodyPr wrap="square" rtlCol="0">
            <a:spAutoFit/>
          </a:bodyPr>
          <a:lstStyle/>
          <a:p>
            <a:pPr>
              <a:lnSpc>
                <a:spcPct val="107000"/>
              </a:lnSpc>
              <a:spcAft>
                <a:spcPts val="800"/>
              </a:spcAft>
            </a:pPr>
            <a:r>
              <a:rPr lang="en-CA" dirty="0">
                <a:latin typeface="Josefin Sans" pitchFamily="2" charset="0"/>
              </a:rPr>
              <a:t>Is it possible to efficiently utilize an AI based Large Language Model’s capability to generate mathematics practice questions tailored to a student’s needs?</a:t>
            </a:r>
          </a:p>
          <a:p>
            <a:endParaRPr lang="en-CA" dirty="0"/>
          </a:p>
        </p:txBody>
      </p:sp>
      <p:grpSp>
        <p:nvGrpSpPr>
          <p:cNvPr id="15" name="Google Shape;2531;p139">
            <a:extLst>
              <a:ext uri="{FF2B5EF4-FFF2-40B4-BE49-F238E27FC236}">
                <a16:creationId xmlns:a16="http://schemas.microsoft.com/office/drawing/2014/main" id="{F5F853BA-D153-422B-E9D4-6556B0C50B1D}"/>
              </a:ext>
            </a:extLst>
          </p:cNvPr>
          <p:cNvGrpSpPr/>
          <p:nvPr/>
        </p:nvGrpSpPr>
        <p:grpSpPr>
          <a:xfrm>
            <a:off x="3928007" y="1087703"/>
            <a:ext cx="530822" cy="470704"/>
            <a:chOff x="3441998" y="2023878"/>
            <a:chExt cx="319517" cy="301145"/>
          </a:xfrm>
        </p:grpSpPr>
        <p:sp>
          <p:nvSpPr>
            <p:cNvPr id="16" name="Google Shape;2532;p139">
              <a:extLst>
                <a:ext uri="{FF2B5EF4-FFF2-40B4-BE49-F238E27FC236}">
                  <a16:creationId xmlns:a16="http://schemas.microsoft.com/office/drawing/2014/main" id="{8061072F-B1DD-D783-8477-35C0C966DBF7}"/>
                </a:ext>
              </a:extLst>
            </p:cNvPr>
            <p:cNvSpPr/>
            <p:nvPr/>
          </p:nvSpPr>
          <p:spPr>
            <a:xfrm>
              <a:off x="3507010" y="2160375"/>
              <a:ext cx="13971" cy="11759"/>
            </a:xfrm>
            <a:custGeom>
              <a:avLst/>
              <a:gdLst/>
              <a:ahLst/>
              <a:cxnLst/>
              <a:rect l="l" t="t" r="r" b="b"/>
              <a:pathLst>
                <a:path w="600" h="505" extrusionOk="0">
                  <a:moveTo>
                    <a:pt x="259" y="0"/>
                  </a:moveTo>
                  <a:cubicBezTo>
                    <a:pt x="124" y="0"/>
                    <a:pt x="1" y="103"/>
                    <a:pt x="11" y="260"/>
                  </a:cubicBezTo>
                  <a:cubicBezTo>
                    <a:pt x="11" y="389"/>
                    <a:pt x="111" y="504"/>
                    <a:pt x="255" y="504"/>
                  </a:cubicBezTo>
                  <a:cubicBezTo>
                    <a:pt x="485" y="504"/>
                    <a:pt x="600" y="231"/>
                    <a:pt x="442" y="73"/>
                  </a:cubicBezTo>
                  <a:cubicBezTo>
                    <a:pt x="387" y="23"/>
                    <a:pt x="321"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33;p139">
              <a:extLst>
                <a:ext uri="{FF2B5EF4-FFF2-40B4-BE49-F238E27FC236}">
                  <a16:creationId xmlns:a16="http://schemas.microsoft.com/office/drawing/2014/main" id="{A86DA769-33BC-9B3F-B7C6-4296142441EA}"/>
                </a:ext>
              </a:extLst>
            </p:cNvPr>
            <p:cNvSpPr/>
            <p:nvPr/>
          </p:nvSpPr>
          <p:spPr>
            <a:xfrm>
              <a:off x="3441998" y="2023878"/>
              <a:ext cx="319517" cy="301145"/>
            </a:xfrm>
            <a:custGeom>
              <a:avLst/>
              <a:gdLst/>
              <a:ahLst/>
              <a:cxnLst/>
              <a:rect l="l" t="t" r="r" b="b"/>
              <a:pathLst>
                <a:path w="13722" h="12933" extrusionOk="0">
                  <a:moveTo>
                    <a:pt x="11250" y="878"/>
                  </a:moveTo>
                  <a:lnTo>
                    <a:pt x="11250" y="2099"/>
                  </a:lnTo>
                  <a:lnTo>
                    <a:pt x="10230" y="3105"/>
                  </a:lnTo>
                  <a:lnTo>
                    <a:pt x="10230" y="1898"/>
                  </a:lnTo>
                  <a:lnTo>
                    <a:pt x="11250" y="878"/>
                  </a:lnTo>
                  <a:close/>
                  <a:moveTo>
                    <a:pt x="12831" y="2458"/>
                  </a:moveTo>
                  <a:cubicBezTo>
                    <a:pt x="12443" y="2846"/>
                    <a:pt x="11954" y="3335"/>
                    <a:pt x="11811" y="3464"/>
                  </a:cubicBezTo>
                  <a:lnTo>
                    <a:pt x="10604" y="3464"/>
                  </a:lnTo>
                  <a:lnTo>
                    <a:pt x="11610" y="2458"/>
                  </a:lnTo>
                  <a:close/>
                  <a:moveTo>
                    <a:pt x="9629" y="3820"/>
                  </a:moveTo>
                  <a:cubicBezTo>
                    <a:pt x="9695" y="3820"/>
                    <a:pt x="9763" y="3845"/>
                    <a:pt x="9814" y="3895"/>
                  </a:cubicBezTo>
                  <a:cubicBezTo>
                    <a:pt x="9914" y="3996"/>
                    <a:pt x="9914" y="4154"/>
                    <a:pt x="9814" y="4254"/>
                  </a:cubicBezTo>
                  <a:lnTo>
                    <a:pt x="5705" y="8363"/>
                  </a:lnTo>
                  <a:cubicBezTo>
                    <a:pt x="5647" y="8421"/>
                    <a:pt x="5583" y="8445"/>
                    <a:pt x="5523" y="8445"/>
                  </a:cubicBezTo>
                  <a:cubicBezTo>
                    <a:pt x="5325" y="8445"/>
                    <a:pt x="5159" y="8191"/>
                    <a:pt x="5346" y="8004"/>
                  </a:cubicBezTo>
                  <a:lnTo>
                    <a:pt x="9455" y="3895"/>
                  </a:lnTo>
                  <a:cubicBezTo>
                    <a:pt x="9498" y="3845"/>
                    <a:pt x="9562" y="3820"/>
                    <a:pt x="9629" y="3820"/>
                  </a:cubicBezTo>
                  <a:close/>
                  <a:moveTo>
                    <a:pt x="5541" y="6356"/>
                  </a:moveTo>
                  <a:cubicBezTo>
                    <a:pt x="5740" y="6356"/>
                    <a:pt x="5950" y="6391"/>
                    <a:pt x="6164" y="6467"/>
                  </a:cubicBezTo>
                  <a:lnTo>
                    <a:pt x="4986" y="7645"/>
                  </a:lnTo>
                  <a:cubicBezTo>
                    <a:pt x="4685" y="7932"/>
                    <a:pt x="4685" y="8421"/>
                    <a:pt x="4986" y="8722"/>
                  </a:cubicBezTo>
                  <a:cubicBezTo>
                    <a:pt x="5130" y="8873"/>
                    <a:pt x="5324" y="8949"/>
                    <a:pt x="5520" y="8949"/>
                  </a:cubicBezTo>
                  <a:cubicBezTo>
                    <a:pt x="5716" y="8949"/>
                    <a:pt x="5913" y="8873"/>
                    <a:pt x="6064" y="8722"/>
                  </a:cubicBezTo>
                  <a:lnTo>
                    <a:pt x="7242" y="7544"/>
                  </a:lnTo>
                  <a:lnTo>
                    <a:pt x="7242" y="7544"/>
                  </a:lnTo>
                  <a:cubicBezTo>
                    <a:pt x="7688" y="8831"/>
                    <a:pt x="6658" y="9915"/>
                    <a:pt x="5554" y="9915"/>
                  </a:cubicBezTo>
                  <a:cubicBezTo>
                    <a:pt x="5129" y="9915"/>
                    <a:pt x="4693" y="9755"/>
                    <a:pt x="4325" y="9383"/>
                  </a:cubicBezTo>
                  <a:cubicBezTo>
                    <a:pt x="3151" y="8208"/>
                    <a:pt x="4086" y="6356"/>
                    <a:pt x="5541" y="6356"/>
                  </a:cubicBezTo>
                  <a:close/>
                  <a:moveTo>
                    <a:pt x="5627" y="3851"/>
                  </a:moveTo>
                  <a:cubicBezTo>
                    <a:pt x="6481" y="3851"/>
                    <a:pt x="7318" y="4123"/>
                    <a:pt x="8018" y="4613"/>
                  </a:cubicBezTo>
                  <a:lnTo>
                    <a:pt x="7472" y="5159"/>
                  </a:lnTo>
                  <a:cubicBezTo>
                    <a:pt x="6940" y="4829"/>
                    <a:pt x="6323" y="4628"/>
                    <a:pt x="5690" y="4613"/>
                  </a:cubicBezTo>
                  <a:cubicBezTo>
                    <a:pt x="5644" y="4612"/>
                    <a:pt x="5598" y="4611"/>
                    <a:pt x="5552" y="4611"/>
                  </a:cubicBezTo>
                  <a:cubicBezTo>
                    <a:pt x="4866" y="4611"/>
                    <a:pt x="4187" y="4811"/>
                    <a:pt x="3621" y="5188"/>
                  </a:cubicBezTo>
                  <a:cubicBezTo>
                    <a:pt x="3373" y="5342"/>
                    <a:pt x="3524" y="5670"/>
                    <a:pt x="3745" y="5670"/>
                  </a:cubicBezTo>
                  <a:cubicBezTo>
                    <a:pt x="3792" y="5670"/>
                    <a:pt x="3843" y="5655"/>
                    <a:pt x="3894" y="5619"/>
                  </a:cubicBezTo>
                  <a:cubicBezTo>
                    <a:pt x="4401" y="5286"/>
                    <a:pt x="4988" y="5117"/>
                    <a:pt x="5574" y="5117"/>
                  </a:cubicBezTo>
                  <a:cubicBezTo>
                    <a:pt x="6101" y="5117"/>
                    <a:pt x="6629" y="5254"/>
                    <a:pt x="7098" y="5533"/>
                  </a:cubicBezTo>
                  <a:lnTo>
                    <a:pt x="6538" y="6093"/>
                  </a:lnTo>
                  <a:cubicBezTo>
                    <a:pt x="6224" y="5938"/>
                    <a:pt x="5889" y="5864"/>
                    <a:pt x="5558" y="5864"/>
                  </a:cubicBezTo>
                  <a:cubicBezTo>
                    <a:pt x="4845" y="5864"/>
                    <a:pt x="4149" y="6208"/>
                    <a:pt x="3708" y="6826"/>
                  </a:cubicBezTo>
                  <a:cubicBezTo>
                    <a:pt x="3076" y="7731"/>
                    <a:pt x="3176" y="8967"/>
                    <a:pt x="3966" y="9743"/>
                  </a:cubicBezTo>
                  <a:cubicBezTo>
                    <a:pt x="4405" y="10188"/>
                    <a:pt x="4983" y="10411"/>
                    <a:pt x="5563" y="10411"/>
                  </a:cubicBezTo>
                  <a:cubicBezTo>
                    <a:pt x="6143" y="10411"/>
                    <a:pt x="6725" y="10188"/>
                    <a:pt x="7170" y="9743"/>
                  </a:cubicBezTo>
                  <a:cubicBezTo>
                    <a:pt x="7845" y="9067"/>
                    <a:pt x="8032" y="8033"/>
                    <a:pt x="7616" y="7156"/>
                  </a:cubicBezTo>
                  <a:lnTo>
                    <a:pt x="8176" y="6596"/>
                  </a:lnTo>
                  <a:lnTo>
                    <a:pt x="8176" y="6596"/>
                  </a:lnTo>
                  <a:cubicBezTo>
                    <a:pt x="9311" y="8521"/>
                    <a:pt x="8047" y="10964"/>
                    <a:pt x="5834" y="11151"/>
                  </a:cubicBezTo>
                  <a:cubicBezTo>
                    <a:pt x="5739" y="11159"/>
                    <a:pt x="5644" y="11163"/>
                    <a:pt x="5551" y="11163"/>
                  </a:cubicBezTo>
                  <a:cubicBezTo>
                    <a:pt x="3470" y="11163"/>
                    <a:pt x="1988" y="9064"/>
                    <a:pt x="2731" y="7070"/>
                  </a:cubicBezTo>
                  <a:cubicBezTo>
                    <a:pt x="2839" y="6854"/>
                    <a:pt x="2664" y="6694"/>
                    <a:pt x="2494" y="6694"/>
                  </a:cubicBezTo>
                  <a:cubicBezTo>
                    <a:pt x="2393" y="6694"/>
                    <a:pt x="2294" y="6750"/>
                    <a:pt x="2257" y="6884"/>
                  </a:cubicBezTo>
                  <a:lnTo>
                    <a:pt x="2257" y="6912"/>
                  </a:lnTo>
                  <a:cubicBezTo>
                    <a:pt x="1385" y="9242"/>
                    <a:pt x="3136" y="11675"/>
                    <a:pt x="5537" y="11675"/>
                  </a:cubicBezTo>
                  <a:cubicBezTo>
                    <a:pt x="5668" y="11675"/>
                    <a:pt x="5800" y="11668"/>
                    <a:pt x="5935" y="11653"/>
                  </a:cubicBezTo>
                  <a:cubicBezTo>
                    <a:pt x="8549" y="11380"/>
                    <a:pt x="9957" y="8450"/>
                    <a:pt x="8549" y="6237"/>
                  </a:cubicBezTo>
                  <a:lnTo>
                    <a:pt x="9081" y="5691"/>
                  </a:lnTo>
                  <a:lnTo>
                    <a:pt x="9081" y="5691"/>
                  </a:lnTo>
                  <a:cubicBezTo>
                    <a:pt x="11035" y="8478"/>
                    <a:pt x="9067" y="12429"/>
                    <a:pt x="5561" y="12429"/>
                  </a:cubicBezTo>
                  <a:cubicBezTo>
                    <a:pt x="3234" y="12386"/>
                    <a:pt x="1366" y="10475"/>
                    <a:pt x="1366" y="8148"/>
                  </a:cubicBezTo>
                  <a:cubicBezTo>
                    <a:pt x="1366" y="5806"/>
                    <a:pt x="3234" y="3910"/>
                    <a:pt x="5561" y="3852"/>
                  </a:cubicBezTo>
                  <a:cubicBezTo>
                    <a:pt x="5583" y="3852"/>
                    <a:pt x="5605" y="3851"/>
                    <a:pt x="5627" y="3851"/>
                  </a:cubicBezTo>
                  <a:close/>
                  <a:moveTo>
                    <a:pt x="11496" y="0"/>
                  </a:moveTo>
                  <a:cubicBezTo>
                    <a:pt x="11435" y="0"/>
                    <a:pt x="11373" y="23"/>
                    <a:pt x="11322" y="73"/>
                  </a:cubicBezTo>
                  <a:cubicBezTo>
                    <a:pt x="10978" y="418"/>
                    <a:pt x="9886" y="1539"/>
                    <a:pt x="9799" y="1611"/>
                  </a:cubicBezTo>
                  <a:cubicBezTo>
                    <a:pt x="9756" y="1654"/>
                    <a:pt x="9728" y="1711"/>
                    <a:pt x="9728" y="1783"/>
                  </a:cubicBezTo>
                  <a:lnTo>
                    <a:pt x="9728" y="3320"/>
                  </a:lnTo>
                  <a:cubicBezTo>
                    <a:pt x="9695" y="3316"/>
                    <a:pt x="9662" y="3314"/>
                    <a:pt x="9628" y="3314"/>
                  </a:cubicBezTo>
                  <a:cubicBezTo>
                    <a:pt x="9430" y="3314"/>
                    <a:pt x="9231" y="3388"/>
                    <a:pt x="9095" y="3536"/>
                  </a:cubicBezTo>
                  <a:lnTo>
                    <a:pt x="8377" y="4254"/>
                  </a:lnTo>
                  <a:cubicBezTo>
                    <a:pt x="7514" y="3631"/>
                    <a:pt x="6537" y="3341"/>
                    <a:pt x="5577" y="3341"/>
                  </a:cubicBezTo>
                  <a:cubicBezTo>
                    <a:pt x="3594" y="3341"/>
                    <a:pt x="1684" y="4577"/>
                    <a:pt x="1007" y="6668"/>
                  </a:cubicBezTo>
                  <a:cubicBezTo>
                    <a:pt x="1" y="9757"/>
                    <a:pt x="2314" y="12932"/>
                    <a:pt x="5575" y="12932"/>
                  </a:cubicBezTo>
                  <a:cubicBezTo>
                    <a:pt x="9483" y="12932"/>
                    <a:pt x="11753" y="8493"/>
                    <a:pt x="9455" y="5332"/>
                  </a:cubicBezTo>
                  <a:lnTo>
                    <a:pt x="10173" y="4613"/>
                  </a:lnTo>
                  <a:cubicBezTo>
                    <a:pt x="10345" y="4441"/>
                    <a:pt x="10417" y="4197"/>
                    <a:pt x="10388" y="3967"/>
                  </a:cubicBezTo>
                  <a:lnTo>
                    <a:pt x="11926" y="3967"/>
                  </a:lnTo>
                  <a:cubicBezTo>
                    <a:pt x="11983" y="3967"/>
                    <a:pt x="12055" y="3938"/>
                    <a:pt x="12098" y="3895"/>
                  </a:cubicBezTo>
                  <a:cubicBezTo>
                    <a:pt x="12156" y="3838"/>
                    <a:pt x="13578" y="2430"/>
                    <a:pt x="13621" y="2387"/>
                  </a:cubicBezTo>
                  <a:cubicBezTo>
                    <a:pt x="13693" y="2300"/>
                    <a:pt x="13722" y="2200"/>
                    <a:pt x="13679" y="2099"/>
                  </a:cubicBezTo>
                  <a:cubicBezTo>
                    <a:pt x="13639" y="2020"/>
                    <a:pt x="13564" y="1954"/>
                    <a:pt x="13474" y="1954"/>
                  </a:cubicBezTo>
                  <a:cubicBezTo>
                    <a:pt x="13466" y="1954"/>
                    <a:pt x="13457" y="1954"/>
                    <a:pt x="13449" y="1956"/>
                  </a:cubicBezTo>
                  <a:lnTo>
                    <a:pt x="12113" y="1956"/>
                  </a:lnTo>
                  <a:lnTo>
                    <a:pt x="12687" y="1367"/>
                  </a:lnTo>
                  <a:cubicBezTo>
                    <a:pt x="12876" y="1189"/>
                    <a:pt x="12704" y="933"/>
                    <a:pt x="12503" y="933"/>
                  </a:cubicBezTo>
                  <a:cubicBezTo>
                    <a:pt x="12445" y="933"/>
                    <a:pt x="12383" y="955"/>
                    <a:pt x="12328" y="1007"/>
                  </a:cubicBezTo>
                  <a:lnTo>
                    <a:pt x="11753" y="1596"/>
                  </a:lnTo>
                  <a:lnTo>
                    <a:pt x="11753" y="260"/>
                  </a:lnTo>
                  <a:cubicBezTo>
                    <a:pt x="11753" y="104"/>
                    <a:pt x="11627" y="0"/>
                    <a:pt x="11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TextBox 17">
            <a:extLst>
              <a:ext uri="{FF2B5EF4-FFF2-40B4-BE49-F238E27FC236}">
                <a16:creationId xmlns:a16="http://schemas.microsoft.com/office/drawing/2014/main" id="{3B790BD6-7F00-8469-8BC3-259124B8E5B1}"/>
              </a:ext>
            </a:extLst>
          </p:cNvPr>
          <p:cNvSpPr txBox="1"/>
          <p:nvPr/>
        </p:nvSpPr>
        <p:spPr>
          <a:xfrm>
            <a:off x="3595712" y="1707405"/>
            <a:ext cx="1340189" cy="369332"/>
          </a:xfrm>
          <a:prstGeom prst="rect">
            <a:avLst/>
          </a:prstGeom>
          <a:noFill/>
          <a:ln>
            <a:noFill/>
          </a:ln>
        </p:spPr>
        <p:txBody>
          <a:bodyPr wrap="square" rtlCol="0">
            <a:spAutoFit/>
          </a:bodyPr>
          <a:lstStyle/>
          <a:p>
            <a:r>
              <a:rPr lang="en-CA" sz="1800" dirty="0">
                <a:latin typeface="Josefin Sans" pitchFamily="2" charset="0"/>
              </a:rPr>
              <a:t>Hypothesis</a:t>
            </a:r>
          </a:p>
        </p:txBody>
      </p:sp>
      <p:sp>
        <p:nvSpPr>
          <p:cNvPr id="20" name="TextBox 19">
            <a:extLst>
              <a:ext uri="{FF2B5EF4-FFF2-40B4-BE49-F238E27FC236}">
                <a16:creationId xmlns:a16="http://schemas.microsoft.com/office/drawing/2014/main" id="{4212E392-9CDD-C274-6684-0900E1D54F33}"/>
              </a:ext>
            </a:extLst>
          </p:cNvPr>
          <p:cNvSpPr txBox="1"/>
          <p:nvPr/>
        </p:nvSpPr>
        <p:spPr>
          <a:xfrm>
            <a:off x="6163724" y="2103286"/>
            <a:ext cx="2864215" cy="3209468"/>
          </a:xfrm>
          <a:prstGeom prst="rect">
            <a:avLst/>
          </a:prstGeom>
          <a:noFill/>
        </p:spPr>
        <p:txBody>
          <a:bodyPr wrap="square" rtlCol="0">
            <a:spAutoFit/>
          </a:bodyPr>
          <a:lstStyle/>
          <a:p>
            <a:pPr>
              <a:lnSpc>
                <a:spcPct val="107000"/>
              </a:lnSpc>
              <a:spcAft>
                <a:spcPts val="800"/>
              </a:spcAft>
            </a:pPr>
            <a:r>
              <a:rPr lang="en-CA" dirty="0">
                <a:latin typeface="Josefin Sans" pitchFamily="2" charset="0"/>
              </a:rPr>
              <a:t>If a technique is devised to leverage the mathematics capabilities of AI based large language model and at the same time understand and overcome its limitations, then it would be possible to develop a cheap and user-friendly tool to help students provide sufficient practice questions that eventually improve their mathematics skills.</a:t>
            </a:r>
          </a:p>
          <a:p>
            <a:pPr algn="just"/>
            <a:endParaRPr lang="en-CA" dirty="0"/>
          </a:p>
        </p:txBody>
      </p:sp>
      <p:sp>
        <p:nvSpPr>
          <p:cNvPr id="21" name="TextBox 20">
            <a:extLst>
              <a:ext uri="{FF2B5EF4-FFF2-40B4-BE49-F238E27FC236}">
                <a16:creationId xmlns:a16="http://schemas.microsoft.com/office/drawing/2014/main" id="{A73B8E84-7FE5-4D1C-7FE3-AB04E029519B}"/>
              </a:ext>
            </a:extLst>
          </p:cNvPr>
          <p:cNvSpPr txBox="1"/>
          <p:nvPr/>
        </p:nvSpPr>
        <p:spPr>
          <a:xfrm>
            <a:off x="2866727" y="2131044"/>
            <a:ext cx="2798161" cy="2854756"/>
          </a:xfrm>
          <a:prstGeom prst="rect">
            <a:avLst/>
          </a:prstGeom>
          <a:noFill/>
        </p:spPr>
        <p:txBody>
          <a:bodyPr wrap="square" rtlCol="0">
            <a:spAutoFit/>
          </a:bodyPr>
          <a:lstStyle/>
          <a:p>
            <a:pPr>
              <a:lnSpc>
                <a:spcPct val="107000"/>
              </a:lnSpc>
              <a:spcAft>
                <a:spcPts val="800"/>
              </a:spcAft>
            </a:pPr>
            <a:r>
              <a:rPr lang="en-CA" dirty="0">
                <a:latin typeface="Josefin Sans" pitchFamily="2" charset="0"/>
              </a:rPr>
              <a:t>The purpose of this project is to help students learn mathematics through a problem-solving approach by using the mathematical capabilities of the AI based Large Language Model to generate a large number of practice questions of various complexities based on a given specification that will help develop a deeper understanding and engagement in students.</a:t>
            </a:r>
          </a:p>
        </p:txBody>
      </p:sp>
      <p:sp>
        <p:nvSpPr>
          <p:cNvPr id="22" name="TextBox 21">
            <a:extLst>
              <a:ext uri="{FF2B5EF4-FFF2-40B4-BE49-F238E27FC236}">
                <a16:creationId xmlns:a16="http://schemas.microsoft.com/office/drawing/2014/main" id="{65A90A38-9B9E-AB16-F28D-48C27E260861}"/>
              </a:ext>
            </a:extLst>
          </p:cNvPr>
          <p:cNvSpPr txBox="1"/>
          <p:nvPr/>
        </p:nvSpPr>
        <p:spPr>
          <a:xfrm>
            <a:off x="7065831" y="1626707"/>
            <a:ext cx="1060003" cy="369332"/>
          </a:xfrm>
          <a:prstGeom prst="rect">
            <a:avLst/>
          </a:prstGeom>
          <a:noFill/>
          <a:ln>
            <a:noFill/>
          </a:ln>
        </p:spPr>
        <p:txBody>
          <a:bodyPr wrap="square" rtlCol="0">
            <a:spAutoFit/>
          </a:bodyPr>
          <a:lstStyle/>
          <a:p>
            <a:r>
              <a:rPr lang="en-CA" sz="1800" dirty="0">
                <a:latin typeface="Josefin Sans" pitchFamily="2" charset="0"/>
              </a:rPr>
              <a:t>Purpose</a:t>
            </a:r>
          </a:p>
        </p:txBody>
      </p:sp>
      <p:grpSp>
        <p:nvGrpSpPr>
          <p:cNvPr id="24" name="Google Shape;2206;p138">
            <a:extLst>
              <a:ext uri="{FF2B5EF4-FFF2-40B4-BE49-F238E27FC236}">
                <a16:creationId xmlns:a16="http://schemas.microsoft.com/office/drawing/2014/main" id="{69BCCEA4-EB11-C09B-C393-66F249091136}"/>
              </a:ext>
            </a:extLst>
          </p:cNvPr>
          <p:cNvGrpSpPr/>
          <p:nvPr/>
        </p:nvGrpSpPr>
        <p:grpSpPr>
          <a:xfrm>
            <a:off x="7290931" y="1072307"/>
            <a:ext cx="530821" cy="486100"/>
            <a:chOff x="4810030" y="3796438"/>
            <a:chExt cx="366719" cy="366719"/>
          </a:xfrm>
        </p:grpSpPr>
        <p:sp>
          <p:nvSpPr>
            <p:cNvPr id="25" name="Google Shape;2207;p138">
              <a:extLst>
                <a:ext uri="{FF2B5EF4-FFF2-40B4-BE49-F238E27FC236}">
                  <a16:creationId xmlns:a16="http://schemas.microsoft.com/office/drawing/2014/main" id="{FA86FC74-AA31-2904-9C2D-BF8EAE2635F2}"/>
                </a:ext>
              </a:extLst>
            </p:cNvPr>
            <p:cNvSpPr/>
            <p:nvPr/>
          </p:nvSpPr>
          <p:spPr>
            <a:xfrm>
              <a:off x="4868925" y="3862810"/>
              <a:ext cx="249026" cy="234007"/>
            </a:xfrm>
            <a:custGeom>
              <a:avLst/>
              <a:gdLst/>
              <a:ahLst/>
              <a:cxnLst/>
              <a:rect l="l" t="t" r="r" b="b"/>
              <a:pathLst>
                <a:path w="7594" h="7136" extrusionOk="0">
                  <a:moveTo>
                    <a:pt x="1492" y="614"/>
                  </a:moveTo>
                  <a:cubicBezTo>
                    <a:pt x="1610" y="614"/>
                    <a:pt x="1728" y="657"/>
                    <a:pt x="1833" y="761"/>
                  </a:cubicBezTo>
                  <a:lnTo>
                    <a:pt x="2183" y="1111"/>
                  </a:lnTo>
                  <a:lnTo>
                    <a:pt x="1342" y="1955"/>
                  </a:lnTo>
                  <a:lnTo>
                    <a:pt x="989" y="1605"/>
                  </a:lnTo>
                  <a:cubicBezTo>
                    <a:pt x="789" y="1405"/>
                    <a:pt x="789" y="1078"/>
                    <a:pt x="989" y="878"/>
                  </a:cubicBezTo>
                  <a:cubicBezTo>
                    <a:pt x="1116" y="726"/>
                    <a:pt x="1303" y="614"/>
                    <a:pt x="1492" y="614"/>
                  </a:cubicBezTo>
                  <a:close/>
                  <a:moveTo>
                    <a:pt x="2415" y="1343"/>
                  </a:moveTo>
                  <a:lnTo>
                    <a:pt x="2662" y="1593"/>
                  </a:lnTo>
                  <a:lnTo>
                    <a:pt x="1821" y="2434"/>
                  </a:lnTo>
                  <a:lnTo>
                    <a:pt x="1571" y="2187"/>
                  </a:lnTo>
                  <a:lnTo>
                    <a:pt x="2415" y="1343"/>
                  </a:lnTo>
                  <a:close/>
                  <a:moveTo>
                    <a:pt x="5707" y="328"/>
                  </a:moveTo>
                  <a:cubicBezTo>
                    <a:pt x="5720" y="328"/>
                    <a:pt x="5733" y="328"/>
                    <a:pt x="5746" y="329"/>
                  </a:cubicBezTo>
                  <a:lnTo>
                    <a:pt x="5235" y="840"/>
                  </a:lnTo>
                  <a:cubicBezTo>
                    <a:pt x="5217" y="858"/>
                    <a:pt x="5202" y="878"/>
                    <a:pt x="5196" y="902"/>
                  </a:cubicBezTo>
                  <a:lnTo>
                    <a:pt x="5017" y="1431"/>
                  </a:lnTo>
                  <a:cubicBezTo>
                    <a:pt x="4999" y="1490"/>
                    <a:pt x="5014" y="1558"/>
                    <a:pt x="5058" y="1599"/>
                  </a:cubicBezTo>
                  <a:lnTo>
                    <a:pt x="5764" y="2307"/>
                  </a:lnTo>
                  <a:cubicBezTo>
                    <a:pt x="5795" y="2338"/>
                    <a:pt x="5836" y="2355"/>
                    <a:pt x="5878" y="2355"/>
                  </a:cubicBezTo>
                  <a:cubicBezTo>
                    <a:pt x="5896" y="2355"/>
                    <a:pt x="5914" y="2352"/>
                    <a:pt x="5931" y="2346"/>
                  </a:cubicBezTo>
                  <a:lnTo>
                    <a:pt x="6461" y="2169"/>
                  </a:lnTo>
                  <a:cubicBezTo>
                    <a:pt x="6487" y="2160"/>
                    <a:pt x="6508" y="2149"/>
                    <a:pt x="6525" y="2131"/>
                  </a:cubicBezTo>
                  <a:lnTo>
                    <a:pt x="7037" y="1619"/>
                  </a:lnTo>
                  <a:lnTo>
                    <a:pt x="7037" y="1619"/>
                  </a:lnTo>
                  <a:cubicBezTo>
                    <a:pt x="7060" y="2374"/>
                    <a:pt x="6416" y="2995"/>
                    <a:pt x="5688" y="2995"/>
                  </a:cubicBezTo>
                  <a:cubicBezTo>
                    <a:pt x="5580" y="2995"/>
                    <a:pt x="5469" y="2981"/>
                    <a:pt x="5358" y="2951"/>
                  </a:cubicBezTo>
                  <a:cubicBezTo>
                    <a:pt x="5344" y="2947"/>
                    <a:pt x="5329" y="2945"/>
                    <a:pt x="5314" y="2945"/>
                  </a:cubicBezTo>
                  <a:cubicBezTo>
                    <a:pt x="5271" y="2945"/>
                    <a:pt x="5230" y="2962"/>
                    <a:pt x="5199" y="2993"/>
                  </a:cubicBezTo>
                  <a:lnTo>
                    <a:pt x="4864" y="3328"/>
                  </a:lnTo>
                  <a:lnTo>
                    <a:pt x="4564" y="3031"/>
                  </a:lnTo>
                  <a:lnTo>
                    <a:pt x="4873" y="2725"/>
                  </a:lnTo>
                  <a:cubicBezTo>
                    <a:pt x="4935" y="2660"/>
                    <a:pt x="4935" y="2557"/>
                    <a:pt x="4873" y="2493"/>
                  </a:cubicBezTo>
                  <a:cubicBezTo>
                    <a:pt x="4841" y="2460"/>
                    <a:pt x="4799" y="2444"/>
                    <a:pt x="4757" y="2444"/>
                  </a:cubicBezTo>
                  <a:cubicBezTo>
                    <a:pt x="4715" y="2444"/>
                    <a:pt x="4673" y="2460"/>
                    <a:pt x="4641" y="2493"/>
                  </a:cubicBezTo>
                  <a:lnTo>
                    <a:pt x="4335" y="2798"/>
                  </a:lnTo>
                  <a:lnTo>
                    <a:pt x="4035" y="2501"/>
                  </a:lnTo>
                  <a:lnTo>
                    <a:pt x="4373" y="2163"/>
                  </a:lnTo>
                  <a:cubicBezTo>
                    <a:pt x="4414" y="2122"/>
                    <a:pt x="4429" y="2063"/>
                    <a:pt x="4414" y="2008"/>
                  </a:cubicBezTo>
                  <a:cubicBezTo>
                    <a:pt x="4191" y="1173"/>
                    <a:pt x="4855" y="328"/>
                    <a:pt x="5707" y="328"/>
                  </a:cubicBezTo>
                  <a:close/>
                  <a:moveTo>
                    <a:pt x="2894" y="1822"/>
                  </a:moveTo>
                  <a:lnTo>
                    <a:pt x="5540" y="4469"/>
                  </a:lnTo>
                  <a:lnTo>
                    <a:pt x="4699" y="5312"/>
                  </a:lnTo>
                  <a:lnTo>
                    <a:pt x="2053" y="2666"/>
                  </a:lnTo>
                  <a:lnTo>
                    <a:pt x="2894" y="1822"/>
                  </a:lnTo>
                  <a:close/>
                  <a:moveTo>
                    <a:pt x="5740" y="4733"/>
                  </a:moveTo>
                  <a:lnTo>
                    <a:pt x="6187" y="5477"/>
                  </a:lnTo>
                  <a:lnTo>
                    <a:pt x="5705" y="5959"/>
                  </a:lnTo>
                  <a:lnTo>
                    <a:pt x="4961" y="5512"/>
                  </a:lnTo>
                  <a:lnTo>
                    <a:pt x="5740" y="4733"/>
                  </a:lnTo>
                  <a:close/>
                  <a:moveTo>
                    <a:pt x="6364" y="5765"/>
                  </a:moveTo>
                  <a:lnTo>
                    <a:pt x="6572" y="6115"/>
                  </a:lnTo>
                  <a:cubicBezTo>
                    <a:pt x="6611" y="6183"/>
                    <a:pt x="6599" y="6262"/>
                    <a:pt x="6546" y="6315"/>
                  </a:cubicBezTo>
                  <a:cubicBezTo>
                    <a:pt x="6513" y="6348"/>
                    <a:pt x="6470" y="6365"/>
                    <a:pt x="6426" y="6365"/>
                  </a:cubicBezTo>
                  <a:cubicBezTo>
                    <a:pt x="6398" y="6365"/>
                    <a:pt x="6371" y="6358"/>
                    <a:pt x="6346" y="6344"/>
                  </a:cubicBezTo>
                  <a:lnTo>
                    <a:pt x="5996" y="6133"/>
                  </a:lnTo>
                  <a:lnTo>
                    <a:pt x="6364" y="5765"/>
                  </a:lnTo>
                  <a:close/>
                  <a:moveTo>
                    <a:pt x="2729" y="3807"/>
                  </a:moveTo>
                  <a:lnTo>
                    <a:pt x="3026" y="4104"/>
                  </a:lnTo>
                  <a:lnTo>
                    <a:pt x="2721" y="4413"/>
                  </a:lnTo>
                  <a:cubicBezTo>
                    <a:pt x="2583" y="4548"/>
                    <a:pt x="2721" y="4683"/>
                    <a:pt x="2848" y="4683"/>
                  </a:cubicBezTo>
                  <a:cubicBezTo>
                    <a:pt x="2886" y="4683"/>
                    <a:pt x="2924" y="4671"/>
                    <a:pt x="2953" y="4642"/>
                  </a:cubicBezTo>
                  <a:lnTo>
                    <a:pt x="3259" y="4336"/>
                  </a:lnTo>
                  <a:lnTo>
                    <a:pt x="3559" y="4636"/>
                  </a:lnTo>
                  <a:lnTo>
                    <a:pt x="3220" y="4971"/>
                  </a:lnTo>
                  <a:cubicBezTo>
                    <a:pt x="3179" y="5013"/>
                    <a:pt x="3162" y="5074"/>
                    <a:pt x="3179" y="5130"/>
                  </a:cubicBezTo>
                  <a:cubicBezTo>
                    <a:pt x="3399" y="5964"/>
                    <a:pt x="2738" y="6810"/>
                    <a:pt x="1887" y="6810"/>
                  </a:cubicBezTo>
                  <a:cubicBezTo>
                    <a:pt x="1874" y="6810"/>
                    <a:pt x="1860" y="6809"/>
                    <a:pt x="1847" y="6809"/>
                  </a:cubicBezTo>
                  <a:lnTo>
                    <a:pt x="2359" y="6297"/>
                  </a:lnTo>
                  <a:cubicBezTo>
                    <a:pt x="2377" y="6280"/>
                    <a:pt x="2391" y="6256"/>
                    <a:pt x="2397" y="6233"/>
                  </a:cubicBezTo>
                  <a:lnTo>
                    <a:pt x="2574" y="5703"/>
                  </a:lnTo>
                  <a:cubicBezTo>
                    <a:pt x="2594" y="5645"/>
                    <a:pt x="2580" y="5580"/>
                    <a:pt x="2535" y="5536"/>
                  </a:cubicBezTo>
                  <a:lnTo>
                    <a:pt x="1830" y="4830"/>
                  </a:lnTo>
                  <a:cubicBezTo>
                    <a:pt x="1798" y="4798"/>
                    <a:pt x="1755" y="4782"/>
                    <a:pt x="1712" y="4782"/>
                  </a:cubicBezTo>
                  <a:cubicBezTo>
                    <a:pt x="1695" y="4782"/>
                    <a:pt x="1678" y="4784"/>
                    <a:pt x="1662" y="4789"/>
                  </a:cubicBezTo>
                  <a:lnTo>
                    <a:pt x="1130" y="4965"/>
                  </a:lnTo>
                  <a:cubicBezTo>
                    <a:pt x="1106" y="4974"/>
                    <a:pt x="1086" y="4989"/>
                    <a:pt x="1068" y="5007"/>
                  </a:cubicBezTo>
                  <a:lnTo>
                    <a:pt x="557" y="5518"/>
                  </a:lnTo>
                  <a:cubicBezTo>
                    <a:pt x="545" y="5154"/>
                    <a:pt x="683" y="4795"/>
                    <a:pt x="945" y="4530"/>
                  </a:cubicBezTo>
                  <a:cubicBezTo>
                    <a:pt x="1199" y="4278"/>
                    <a:pt x="1540" y="4141"/>
                    <a:pt x="1890" y="4141"/>
                  </a:cubicBezTo>
                  <a:cubicBezTo>
                    <a:pt x="2005" y="4141"/>
                    <a:pt x="2121" y="4156"/>
                    <a:pt x="2235" y="4186"/>
                  </a:cubicBezTo>
                  <a:cubicBezTo>
                    <a:pt x="2250" y="4190"/>
                    <a:pt x="2264" y="4192"/>
                    <a:pt x="2278" y="4192"/>
                  </a:cubicBezTo>
                  <a:cubicBezTo>
                    <a:pt x="2320" y="4192"/>
                    <a:pt x="2361" y="4176"/>
                    <a:pt x="2391" y="4145"/>
                  </a:cubicBezTo>
                  <a:lnTo>
                    <a:pt x="2729" y="3807"/>
                  </a:lnTo>
                  <a:close/>
                  <a:moveTo>
                    <a:pt x="5716" y="0"/>
                  </a:moveTo>
                  <a:cubicBezTo>
                    <a:pt x="4708" y="0"/>
                    <a:pt x="3861" y="950"/>
                    <a:pt x="4076" y="1999"/>
                  </a:cubicBezTo>
                  <a:lnTo>
                    <a:pt x="3806" y="2269"/>
                  </a:lnTo>
                  <a:lnTo>
                    <a:pt x="2065" y="529"/>
                  </a:lnTo>
                  <a:cubicBezTo>
                    <a:pt x="1893" y="357"/>
                    <a:pt x="1697" y="285"/>
                    <a:pt x="1504" y="285"/>
                  </a:cubicBezTo>
                  <a:cubicBezTo>
                    <a:pt x="808" y="285"/>
                    <a:pt x="145" y="1222"/>
                    <a:pt x="759" y="1834"/>
                  </a:cubicBezTo>
                  <a:lnTo>
                    <a:pt x="2497" y="3575"/>
                  </a:lnTo>
                  <a:lnTo>
                    <a:pt x="2227" y="3848"/>
                  </a:lnTo>
                  <a:cubicBezTo>
                    <a:pt x="2116" y="3825"/>
                    <a:pt x="2006" y="3815"/>
                    <a:pt x="1898" y="3815"/>
                  </a:cubicBezTo>
                  <a:cubicBezTo>
                    <a:pt x="849" y="3815"/>
                    <a:pt x="0" y="4840"/>
                    <a:pt x="283" y="5906"/>
                  </a:cubicBezTo>
                  <a:cubicBezTo>
                    <a:pt x="323" y="5986"/>
                    <a:pt x="373" y="6026"/>
                    <a:pt x="434" y="6026"/>
                  </a:cubicBezTo>
                  <a:cubicBezTo>
                    <a:pt x="471" y="6026"/>
                    <a:pt x="513" y="6010"/>
                    <a:pt x="559" y="5980"/>
                  </a:cubicBezTo>
                  <a:lnTo>
                    <a:pt x="1271" y="5265"/>
                  </a:lnTo>
                  <a:lnTo>
                    <a:pt x="1668" y="5133"/>
                  </a:lnTo>
                  <a:lnTo>
                    <a:pt x="2233" y="5695"/>
                  </a:lnTo>
                  <a:lnTo>
                    <a:pt x="2100" y="6092"/>
                  </a:lnTo>
                  <a:lnTo>
                    <a:pt x="1386" y="6806"/>
                  </a:lnTo>
                  <a:cubicBezTo>
                    <a:pt x="1306" y="6927"/>
                    <a:pt x="1330" y="7018"/>
                    <a:pt x="1459" y="7080"/>
                  </a:cubicBezTo>
                  <a:cubicBezTo>
                    <a:pt x="1601" y="7117"/>
                    <a:pt x="1742" y="7135"/>
                    <a:pt x="1880" y="7135"/>
                  </a:cubicBezTo>
                  <a:cubicBezTo>
                    <a:pt x="2887" y="7135"/>
                    <a:pt x="3732" y="6184"/>
                    <a:pt x="3517" y="5139"/>
                  </a:cubicBezTo>
                  <a:lnTo>
                    <a:pt x="3788" y="4865"/>
                  </a:lnTo>
                  <a:cubicBezTo>
                    <a:pt x="3788" y="4865"/>
                    <a:pt x="4602" y="5677"/>
                    <a:pt x="4614" y="5686"/>
                  </a:cubicBezTo>
                  <a:cubicBezTo>
                    <a:pt x="4614" y="5686"/>
                    <a:pt x="6178" y="6627"/>
                    <a:pt x="6181" y="6627"/>
                  </a:cubicBezTo>
                  <a:cubicBezTo>
                    <a:pt x="6254" y="6664"/>
                    <a:pt x="6329" y="6681"/>
                    <a:pt x="6402" y="6681"/>
                  </a:cubicBezTo>
                  <a:cubicBezTo>
                    <a:pt x="6752" y="6681"/>
                    <a:pt x="7064" y="6296"/>
                    <a:pt x="6855" y="5950"/>
                  </a:cubicBezTo>
                  <a:lnTo>
                    <a:pt x="5914" y="4386"/>
                  </a:lnTo>
                  <a:cubicBezTo>
                    <a:pt x="5905" y="4374"/>
                    <a:pt x="5096" y="3560"/>
                    <a:pt x="5096" y="3560"/>
                  </a:cubicBezTo>
                  <a:lnTo>
                    <a:pt x="5367" y="3289"/>
                  </a:lnTo>
                  <a:cubicBezTo>
                    <a:pt x="5478" y="3312"/>
                    <a:pt x="5587" y="3323"/>
                    <a:pt x="5695" y="3323"/>
                  </a:cubicBezTo>
                  <a:cubicBezTo>
                    <a:pt x="6742" y="3323"/>
                    <a:pt x="7593" y="2298"/>
                    <a:pt x="7310" y="1231"/>
                  </a:cubicBezTo>
                  <a:cubicBezTo>
                    <a:pt x="7271" y="1151"/>
                    <a:pt x="7220" y="1111"/>
                    <a:pt x="7160" y="1111"/>
                  </a:cubicBezTo>
                  <a:cubicBezTo>
                    <a:pt x="7122" y="1111"/>
                    <a:pt x="7080" y="1126"/>
                    <a:pt x="7034" y="1158"/>
                  </a:cubicBezTo>
                  <a:lnTo>
                    <a:pt x="6323" y="1872"/>
                  </a:lnTo>
                  <a:lnTo>
                    <a:pt x="5926" y="2005"/>
                  </a:lnTo>
                  <a:lnTo>
                    <a:pt x="5361" y="1440"/>
                  </a:lnTo>
                  <a:lnTo>
                    <a:pt x="5493" y="1043"/>
                  </a:lnTo>
                  <a:lnTo>
                    <a:pt x="6208" y="329"/>
                  </a:lnTo>
                  <a:cubicBezTo>
                    <a:pt x="6287" y="211"/>
                    <a:pt x="6264" y="120"/>
                    <a:pt x="6134" y="55"/>
                  </a:cubicBezTo>
                  <a:cubicBezTo>
                    <a:pt x="5994" y="18"/>
                    <a:pt x="5853" y="0"/>
                    <a:pt x="5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08;p138">
              <a:extLst>
                <a:ext uri="{FF2B5EF4-FFF2-40B4-BE49-F238E27FC236}">
                  <a16:creationId xmlns:a16="http://schemas.microsoft.com/office/drawing/2014/main" id="{894CBC31-E4B0-8229-9ADF-F65D6BA2DE0D}"/>
                </a:ext>
              </a:extLst>
            </p:cNvPr>
            <p:cNvSpPr/>
            <p:nvPr/>
          </p:nvSpPr>
          <p:spPr>
            <a:xfrm>
              <a:off x="4886863" y="3819163"/>
              <a:ext cx="267620" cy="321268"/>
            </a:xfrm>
            <a:custGeom>
              <a:avLst/>
              <a:gdLst/>
              <a:ahLst/>
              <a:cxnLst/>
              <a:rect l="l" t="t" r="r" b="b"/>
              <a:pathLst>
                <a:path w="8161" h="9797" extrusionOk="0">
                  <a:moveTo>
                    <a:pt x="3606" y="1"/>
                  </a:moveTo>
                  <a:cubicBezTo>
                    <a:pt x="3523" y="1"/>
                    <a:pt x="3449" y="64"/>
                    <a:pt x="3444" y="151"/>
                  </a:cubicBezTo>
                  <a:cubicBezTo>
                    <a:pt x="3435" y="242"/>
                    <a:pt x="3503" y="322"/>
                    <a:pt x="3594" y="328"/>
                  </a:cubicBezTo>
                  <a:cubicBezTo>
                    <a:pt x="4685" y="410"/>
                    <a:pt x="5714" y="880"/>
                    <a:pt x="6490" y="1657"/>
                  </a:cubicBezTo>
                  <a:cubicBezTo>
                    <a:pt x="7357" y="2524"/>
                    <a:pt x="7834" y="3674"/>
                    <a:pt x="7834" y="4900"/>
                  </a:cubicBezTo>
                  <a:cubicBezTo>
                    <a:pt x="7834" y="6123"/>
                    <a:pt x="7357" y="7276"/>
                    <a:pt x="6490" y="8140"/>
                  </a:cubicBezTo>
                  <a:cubicBezTo>
                    <a:pt x="5612" y="9018"/>
                    <a:pt x="4425" y="9464"/>
                    <a:pt x="3237" y="9464"/>
                  </a:cubicBezTo>
                  <a:cubicBezTo>
                    <a:pt x="2183" y="9464"/>
                    <a:pt x="1129" y="9113"/>
                    <a:pt x="289" y="8402"/>
                  </a:cubicBezTo>
                  <a:cubicBezTo>
                    <a:pt x="259" y="8375"/>
                    <a:pt x="221" y="8363"/>
                    <a:pt x="184" y="8363"/>
                  </a:cubicBezTo>
                  <a:cubicBezTo>
                    <a:pt x="138" y="8363"/>
                    <a:pt x="92" y="8382"/>
                    <a:pt x="60" y="8419"/>
                  </a:cubicBezTo>
                  <a:cubicBezTo>
                    <a:pt x="1" y="8490"/>
                    <a:pt x="10" y="8593"/>
                    <a:pt x="77" y="8652"/>
                  </a:cubicBezTo>
                  <a:cubicBezTo>
                    <a:pt x="983" y="9419"/>
                    <a:pt x="2111" y="9797"/>
                    <a:pt x="3239" y="9797"/>
                  </a:cubicBezTo>
                  <a:cubicBezTo>
                    <a:pt x="4509" y="9797"/>
                    <a:pt x="5778" y="9317"/>
                    <a:pt x="6722" y="8372"/>
                  </a:cubicBezTo>
                  <a:cubicBezTo>
                    <a:pt x="7651" y="7446"/>
                    <a:pt x="8160" y="6211"/>
                    <a:pt x="8160" y="4900"/>
                  </a:cubicBezTo>
                  <a:cubicBezTo>
                    <a:pt x="8160" y="3588"/>
                    <a:pt x="7651" y="2353"/>
                    <a:pt x="6722" y="1424"/>
                  </a:cubicBezTo>
                  <a:cubicBezTo>
                    <a:pt x="5890" y="595"/>
                    <a:pt x="4791" y="89"/>
                    <a:pt x="3617" y="1"/>
                  </a:cubicBezTo>
                  <a:cubicBezTo>
                    <a:pt x="3614" y="1"/>
                    <a:pt x="3610" y="1"/>
                    <a:pt x="36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09;p138">
              <a:extLst>
                <a:ext uri="{FF2B5EF4-FFF2-40B4-BE49-F238E27FC236}">
                  <a16:creationId xmlns:a16="http://schemas.microsoft.com/office/drawing/2014/main" id="{6B51EFDE-640F-1767-1E91-03F5AC337F8C}"/>
                </a:ext>
              </a:extLst>
            </p:cNvPr>
            <p:cNvSpPr/>
            <p:nvPr/>
          </p:nvSpPr>
          <p:spPr>
            <a:xfrm>
              <a:off x="4810030" y="3796438"/>
              <a:ext cx="366719" cy="366719"/>
            </a:xfrm>
            <a:custGeom>
              <a:avLst/>
              <a:gdLst/>
              <a:ahLst/>
              <a:cxnLst/>
              <a:rect l="l" t="t" r="r" b="b"/>
              <a:pathLst>
                <a:path w="11183" h="11183" extrusionOk="0">
                  <a:moveTo>
                    <a:pt x="5593" y="0"/>
                  </a:moveTo>
                  <a:cubicBezTo>
                    <a:pt x="4099" y="0"/>
                    <a:pt x="2694" y="583"/>
                    <a:pt x="1638" y="1638"/>
                  </a:cubicBezTo>
                  <a:cubicBezTo>
                    <a:pt x="582" y="2694"/>
                    <a:pt x="0" y="4099"/>
                    <a:pt x="0" y="5593"/>
                  </a:cubicBezTo>
                  <a:cubicBezTo>
                    <a:pt x="0" y="7086"/>
                    <a:pt x="582" y="8489"/>
                    <a:pt x="1638" y="9545"/>
                  </a:cubicBezTo>
                  <a:cubicBezTo>
                    <a:pt x="2737" y="10644"/>
                    <a:pt x="4163" y="11182"/>
                    <a:pt x="5584" y="11182"/>
                  </a:cubicBezTo>
                  <a:cubicBezTo>
                    <a:pt x="7025" y="11182"/>
                    <a:pt x="8461" y="10628"/>
                    <a:pt x="9545" y="9545"/>
                  </a:cubicBezTo>
                  <a:cubicBezTo>
                    <a:pt x="10535" y="8554"/>
                    <a:pt x="11118" y="7236"/>
                    <a:pt x="11176" y="5837"/>
                  </a:cubicBezTo>
                  <a:cubicBezTo>
                    <a:pt x="11182" y="5746"/>
                    <a:pt x="11112" y="5669"/>
                    <a:pt x="11021" y="5666"/>
                  </a:cubicBezTo>
                  <a:cubicBezTo>
                    <a:pt x="11017" y="5666"/>
                    <a:pt x="11014" y="5666"/>
                    <a:pt x="11010" y="5666"/>
                  </a:cubicBezTo>
                  <a:cubicBezTo>
                    <a:pt x="10924" y="5666"/>
                    <a:pt x="10853" y="5735"/>
                    <a:pt x="10850" y="5822"/>
                  </a:cubicBezTo>
                  <a:cubicBezTo>
                    <a:pt x="10794" y="7139"/>
                    <a:pt x="10247" y="8380"/>
                    <a:pt x="9312" y="9312"/>
                  </a:cubicBezTo>
                  <a:cubicBezTo>
                    <a:pt x="8299" y="10327"/>
                    <a:pt x="6945" y="10834"/>
                    <a:pt x="5591" y="10834"/>
                  </a:cubicBezTo>
                  <a:cubicBezTo>
                    <a:pt x="4237" y="10834"/>
                    <a:pt x="2883" y="10327"/>
                    <a:pt x="1870" y="9312"/>
                  </a:cubicBezTo>
                  <a:cubicBezTo>
                    <a:pt x="877" y="8318"/>
                    <a:pt x="330" y="6998"/>
                    <a:pt x="330" y="5593"/>
                  </a:cubicBezTo>
                  <a:cubicBezTo>
                    <a:pt x="330" y="4187"/>
                    <a:pt x="877" y="2864"/>
                    <a:pt x="1870" y="1870"/>
                  </a:cubicBezTo>
                  <a:cubicBezTo>
                    <a:pt x="2864" y="877"/>
                    <a:pt x="4187" y="330"/>
                    <a:pt x="5593" y="330"/>
                  </a:cubicBezTo>
                  <a:cubicBezTo>
                    <a:pt x="6998" y="330"/>
                    <a:pt x="8318" y="877"/>
                    <a:pt x="9315" y="1870"/>
                  </a:cubicBezTo>
                  <a:cubicBezTo>
                    <a:pt x="10189" y="2744"/>
                    <a:pt x="10727" y="3902"/>
                    <a:pt x="10835" y="5128"/>
                  </a:cubicBezTo>
                  <a:cubicBezTo>
                    <a:pt x="10844" y="5214"/>
                    <a:pt x="10915" y="5279"/>
                    <a:pt x="10996" y="5279"/>
                  </a:cubicBezTo>
                  <a:cubicBezTo>
                    <a:pt x="11001" y="5279"/>
                    <a:pt x="11007" y="5279"/>
                    <a:pt x="11012" y="5278"/>
                  </a:cubicBezTo>
                  <a:cubicBezTo>
                    <a:pt x="11103" y="5269"/>
                    <a:pt x="11171" y="5190"/>
                    <a:pt x="11162" y="5102"/>
                  </a:cubicBezTo>
                  <a:cubicBezTo>
                    <a:pt x="11047" y="3796"/>
                    <a:pt x="10474" y="2567"/>
                    <a:pt x="9545" y="1638"/>
                  </a:cubicBezTo>
                  <a:cubicBezTo>
                    <a:pt x="8489" y="583"/>
                    <a:pt x="7086" y="0"/>
                    <a:pt x="5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10;p138">
              <a:extLst>
                <a:ext uri="{FF2B5EF4-FFF2-40B4-BE49-F238E27FC236}">
                  <a16:creationId xmlns:a16="http://schemas.microsoft.com/office/drawing/2014/main" id="{A03D6D5D-C85E-D458-7C22-24F64E9FD0C2}"/>
                </a:ext>
              </a:extLst>
            </p:cNvPr>
            <p:cNvSpPr/>
            <p:nvPr/>
          </p:nvSpPr>
          <p:spPr>
            <a:xfrm>
              <a:off x="4828263" y="3819163"/>
              <a:ext cx="159011" cy="268571"/>
            </a:xfrm>
            <a:custGeom>
              <a:avLst/>
              <a:gdLst/>
              <a:ahLst/>
              <a:cxnLst/>
              <a:rect l="l" t="t" r="r" b="b"/>
              <a:pathLst>
                <a:path w="4849" h="8190" extrusionOk="0">
                  <a:moveTo>
                    <a:pt x="4677" y="1"/>
                  </a:moveTo>
                  <a:cubicBezTo>
                    <a:pt x="4674" y="1"/>
                    <a:pt x="4670" y="1"/>
                    <a:pt x="4666" y="1"/>
                  </a:cubicBezTo>
                  <a:cubicBezTo>
                    <a:pt x="3496" y="89"/>
                    <a:pt x="2393" y="595"/>
                    <a:pt x="1561" y="1424"/>
                  </a:cubicBezTo>
                  <a:cubicBezTo>
                    <a:pt x="676" y="2312"/>
                    <a:pt x="165" y="3491"/>
                    <a:pt x="126" y="4747"/>
                  </a:cubicBezTo>
                  <a:cubicBezTo>
                    <a:pt x="88" y="5994"/>
                    <a:pt x="518" y="7196"/>
                    <a:pt x="1338" y="8134"/>
                  </a:cubicBezTo>
                  <a:cubicBezTo>
                    <a:pt x="1379" y="8171"/>
                    <a:pt x="1421" y="8189"/>
                    <a:pt x="1462" y="8189"/>
                  </a:cubicBezTo>
                  <a:cubicBezTo>
                    <a:pt x="1498" y="8189"/>
                    <a:pt x="1534" y="8176"/>
                    <a:pt x="1570" y="8149"/>
                  </a:cubicBezTo>
                  <a:cubicBezTo>
                    <a:pt x="1638" y="8090"/>
                    <a:pt x="1647" y="7984"/>
                    <a:pt x="1585" y="7917"/>
                  </a:cubicBezTo>
                  <a:cubicBezTo>
                    <a:pt x="0" y="6108"/>
                    <a:pt x="91" y="3359"/>
                    <a:pt x="1794" y="1657"/>
                  </a:cubicBezTo>
                  <a:cubicBezTo>
                    <a:pt x="2570" y="880"/>
                    <a:pt x="3599" y="410"/>
                    <a:pt x="4693" y="328"/>
                  </a:cubicBezTo>
                  <a:cubicBezTo>
                    <a:pt x="4781" y="322"/>
                    <a:pt x="4849" y="242"/>
                    <a:pt x="4843" y="151"/>
                  </a:cubicBezTo>
                  <a:cubicBezTo>
                    <a:pt x="4837" y="67"/>
                    <a:pt x="4764" y="1"/>
                    <a:pt x="4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11;p138">
              <a:extLst>
                <a:ext uri="{FF2B5EF4-FFF2-40B4-BE49-F238E27FC236}">
                  <a16:creationId xmlns:a16="http://schemas.microsoft.com/office/drawing/2014/main" id="{496F1781-9F5F-BD5B-355E-A57A9AF1A26C}"/>
                </a:ext>
              </a:extLst>
            </p:cNvPr>
            <p:cNvSpPr/>
            <p:nvPr/>
          </p:nvSpPr>
          <p:spPr>
            <a:xfrm>
              <a:off x="4953956" y="3942463"/>
              <a:ext cx="78899" cy="74505"/>
            </a:xfrm>
            <a:custGeom>
              <a:avLst/>
              <a:gdLst/>
              <a:ahLst/>
              <a:cxnLst/>
              <a:rect l="l" t="t" r="r" b="b"/>
              <a:pathLst>
                <a:path w="2406" h="2272" extrusionOk="0">
                  <a:moveTo>
                    <a:pt x="234" y="1"/>
                  </a:moveTo>
                  <a:cubicBezTo>
                    <a:pt x="108" y="1"/>
                    <a:pt x="0" y="164"/>
                    <a:pt x="128" y="296"/>
                  </a:cubicBezTo>
                  <a:lnTo>
                    <a:pt x="2048" y="2213"/>
                  </a:lnTo>
                  <a:cubicBezTo>
                    <a:pt x="2094" y="2254"/>
                    <a:pt x="2143" y="2271"/>
                    <a:pt x="2186" y="2271"/>
                  </a:cubicBezTo>
                  <a:cubicBezTo>
                    <a:pt x="2318" y="2271"/>
                    <a:pt x="2406" y="2114"/>
                    <a:pt x="2280" y="1984"/>
                  </a:cubicBezTo>
                  <a:lnTo>
                    <a:pt x="360" y="64"/>
                  </a:lnTo>
                  <a:cubicBezTo>
                    <a:pt x="321" y="19"/>
                    <a:pt x="277" y="1"/>
                    <a:pt x="2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678;p80">
            <a:extLst>
              <a:ext uri="{FF2B5EF4-FFF2-40B4-BE49-F238E27FC236}">
                <a16:creationId xmlns:a16="http://schemas.microsoft.com/office/drawing/2014/main" id="{34E6AB2D-9C13-83F6-6D0F-0D007D4501B4}"/>
              </a:ext>
            </a:extLst>
          </p:cNvPr>
          <p:cNvSpPr txBox="1">
            <a:spLocks noGrp="1"/>
          </p:cNvSpPr>
          <p:nvPr>
            <p:ph type="title"/>
          </p:nvPr>
        </p:nvSpPr>
        <p:spPr>
          <a:xfrm>
            <a:off x="896685" y="121017"/>
            <a:ext cx="7350630" cy="6414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Lab Question, Hypothesis, Purpose </a:t>
            </a:r>
            <a:endParaRPr dirty="0"/>
          </a:p>
        </p:txBody>
      </p:sp>
    </p:spTree>
    <p:extLst>
      <p:ext uri="{BB962C8B-B14F-4D97-AF65-F5344CB8AC3E}">
        <p14:creationId xmlns:p14="http://schemas.microsoft.com/office/powerpoint/2010/main" val="1092226613"/>
      </p:ext>
    </p:extLst>
  </p:cSld>
  <p:clrMapOvr>
    <a:masterClrMapping/>
  </p:clrMapOvr>
</p:sld>
</file>

<file path=ppt/theme/theme1.xml><?xml version="1.0" encoding="utf-8"?>
<a:theme xmlns:a="http://schemas.openxmlformats.org/drawingml/2006/main" name="Minimalist Aesthetics Business Plan XL by Slidesgo">
  <a:themeElements>
    <a:clrScheme name="Simple Light">
      <a:dk1>
        <a:srgbClr val="01083A"/>
      </a:dk1>
      <a:lt1>
        <a:srgbClr val="E5E8FF"/>
      </a:lt1>
      <a:dk2>
        <a:srgbClr val="B9C2FF"/>
      </a:dk2>
      <a:lt2>
        <a:srgbClr val="97A4FF"/>
      </a:lt2>
      <a:accent1>
        <a:srgbClr val="233294"/>
      </a:accent1>
      <a:accent2>
        <a:srgbClr val="FFFFFF"/>
      </a:accent2>
      <a:accent3>
        <a:srgbClr val="FFFFFF"/>
      </a:accent3>
      <a:accent4>
        <a:srgbClr val="FFFFFF"/>
      </a:accent4>
      <a:accent5>
        <a:srgbClr val="FFFFFF"/>
      </a:accent5>
      <a:accent6>
        <a:srgbClr val="FFFFFF"/>
      </a:accent6>
      <a:hlink>
        <a:srgbClr val="010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13610</TotalTime>
  <Words>2379</Words>
  <Application>Microsoft Office PowerPoint</Application>
  <PresentationFormat>On-screen Show (16:9)</PresentationFormat>
  <Paragraphs>232</Paragraphs>
  <Slides>29</Slides>
  <Notes>29</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Courier New</vt:lpstr>
      <vt:lpstr>Anaheim</vt:lpstr>
      <vt:lpstr>Roboto Condensed Light</vt:lpstr>
      <vt:lpstr>Abadi Extra Light</vt:lpstr>
      <vt:lpstr>Calibri</vt:lpstr>
      <vt:lpstr>Josefin Sans</vt:lpstr>
      <vt:lpstr>Arial</vt:lpstr>
      <vt:lpstr>Quicksand</vt:lpstr>
      <vt:lpstr>ADLaM Display</vt:lpstr>
      <vt:lpstr>Calibri Light</vt:lpstr>
      <vt:lpstr>Minimalist Aesthetics Business Plan XL by Slidesgo</vt:lpstr>
      <vt:lpstr>MathGPT – Generate Practice Tests for Mathematics using AI</vt:lpstr>
      <vt:lpstr>Abstract &amp; Introduction</vt:lpstr>
      <vt:lpstr>Abstract &amp; Introduction</vt:lpstr>
      <vt:lpstr>Abstract</vt:lpstr>
      <vt:lpstr>Introduction – Improving math skills</vt:lpstr>
      <vt:lpstr>Background Info</vt:lpstr>
      <vt:lpstr>Background Info</vt:lpstr>
      <vt:lpstr>Lab Question, Hypothesis, Purpose </vt:lpstr>
      <vt:lpstr>Lab Question, Hypothesis, Purpose </vt:lpstr>
      <vt:lpstr>Materials, Procedure</vt:lpstr>
      <vt:lpstr>Materials</vt:lpstr>
      <vt:lpstr>Procedure: Part 1 - Software Design</vt:lpstr>
      <vt:lpstr>Procedure: Part 2 - OpenAI APIs</vt:lpstr>
      <vt:lpstr>Procedure: Part 3 - Prompt Engineering</vt:lpstr>
      <vt:lpstr>Query and Training GPT 3.5</vt:lpstr>
      <vt:lpstr>Procedure: Part 4 - Algorithm (Math Engine)</vt:lpstr>
      <vt:lpstr>Data &amp; Analysis</vt:lpstr>
      <vt:lpstr>Validation and Training list </vt:lpstr>
      <vt:lpstr>Data &amp; Analysis: Part 1 - Topic and Subtopic Identification</vt:lpstr>
      <vt:lpstr>Data &amp; Analysis: Part 1 - Topic and Subtopic Identification</vt:lpstr>
      <vt:lpstr>Data &amp; Analysis: Part 2 - Question Generation</vt:lpstr>
      <vt:lpstr>Data &amp; Analysis: Part 2 - Question Generation</vt:lpstr>
      <vt:lpstr>Data &amp; Analysis: Part 4 - Practice Test Paper Generation Trials</vt:lpstr>
      <vt:lpstr>MathGPT Usage</vt:lpstr>
      <vt:lpstr>MathGPT in Action</vt:lpstr>
      <vt:lpstr>Future Improvements and Conclusion </vt:lpstr>
      <vt:lpstr>Future Improvements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MathGPT – Generate Practice Tests for Mathematics using AI</dc:title>
  <cp:lastModifiedBy>Adhvik Chakraborty (Student)</cp:lastModifiedBy>
  <cp:revision>84</cp:revision>
  <cp:lastPrinted>2024-01-17T08:33:35Z</cp:lastPrinted>
  <dcterms:modified xsi:type="dcterms:W3CDTF">2025-01-13T07:36:36Z</dcterms:modified>
</cp:coreProperties>
</file>